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9" r:id="rId5"/>
    <p:sldId id="316" r:id="rId6"/>
    <p:sldId id="317" r:id="rId7"/>
    <p:sldId id="318" r:id="rId8"/>
    <p:sldId id="289" r:id="rId9"/>
    <p:sldId id="301" r:id="rId10"/>
    <p:sldId id="302" r:id="rId11"/>
    <p:sldId id="303" r:id="rId12"/>
    <p:sldId id="314" r:id="rId13"/>
    <p:sldId id="306" r:id="rId14"/>
    <p:sldId id="309" r:id="rId15"/>
    <p:sldId id="310" r:id="rId16"/>
    <p:sldId id="311" r:id="rId17"/>
    <p:sldId id="305" r:id="rId18"/>
    <p:sldId id="315" r:id="rId19"/>
    <p:sldId id="324" r:id="rId20"/>
    <p:sldId id="320" r:id="rId21"/>
    <p:sldId id="321" r:id="rId22"/>
    <p:sldId id="322" r:id="rId23"/>
    <p:sldId id="323" r:id="rId24"/>
    <p:sldId id="307" r:id="rId25"/>
    <p:sldId id="312" r:id="rId26"/>
    <p:sldId id="31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B1D339-8807-4587-B361-2A3397CE3BBB}" v="9" dt="2022-05-07T06:34:14.7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4" d="100"/>
          <a:sy n="64" d="100"/>
        </p:scale>
        <p:origin x="74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32F1B4-D66D-46EB-AA83-C9053C07266C}"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A8632C38-CF0D-49FC-92CB-5F91F61858A4}">
      <dgm:prSet/>
      <dgm:spPr/>
      <dgm:t>
        <a:bodyPr/>
        <a:lstStyle/>
        <a:p>
          <a:r>
            <a:rPr lang="en-US"/>
            <a:t>MOST COMMONLY DIAGNOSED CANCER</a:t>
          </a:r>
        </a:p>
      </dgm:t>
    </dgm:pt>
    <dgm:pt modelId="{2B1803FE-432C-4BF7-BCDF-CE08FA195D18}" type="parTrans" cxnId="{A84AA0DA-1F54-47E2-BAC2-03086B615596}">
      <dgm:prSet/>
      <dgm:spPr/>
      <dgm:t>
        <a:bodyPr/>
        <a:lstStyle/>
        <a:p>
          <a:endParaRPr lang="en-US"/>
        </a:p>
      </dgm:t>
    </dgm:pt>
    <dgm:pt modelId="{C515257A-4B48-4071-9385-EADED203A8FA}" type="sibTrans" cxnId="{A84AA0DA-1F54-47E2-BAC2-03086B615596}">
      <dgm:prSet/>
      <dgm:spPr/>
      <dgm:t>
        <a:bodyPr/>
        <a:lstStyle/>
        <a:p>
          <a:endParaRPr lang="en-US"/>
        </a:p>
      </dgm:t>
    </dgm:pt>
    <dgm:pt modelId="{F749D264-1851-4CE3-B2F2-FEB827E95B37}">
      <dgm:prSet/>
      <dgm:spPr/>
      <dgm:t>
        <a:bodyPr/>
        <a:lstStyle/>
        <a:p>
          <a:r>
            <a:rPr lang="en-US" b="0" i="0"/>
            <a:t>LUNG </a:t>
          </a:r>
          <a:endParaRPr lang="en-US"/>
        </a:p>
      </dgm:t>
    </dgm:pt>
    <dgm:pt modelId="{69C0B750-3306-4BCB-9CC4-7E4F5929CBAA}" type="parTrans" cxnId="{CBCFEC57-0385-4063-A166-CD2E3618D097}">
      <dgm:prSet/>
      <dgm:spPr/>
      <dgm:t>
        <a:bodyPr/>
        <a:lstStyle/>
        <a:p>
          <a:endParaRPr lang="en-US"/>
        </a:p>
      </dgm:t>
    </dgm:pt>
    <dgm:pt modelId="{FA902BEC-9DD0-4F0D-807E-576C17347860}" type="sibTrans" cxnId="{CBCFEC57-0385-4063-A166-CD2E3618D097}">
      <dgm:prSet/>
      <dgm:spPr/>
      <dgm:t>
        <a:bodyPr/>
        <a:lstStyle/>
        <a:p>
          <a:endParaRPr lang="en-US"/>
        </a:p>
      </dgm:t>
    </dgm:pt>
    <dgm:pt modelId="{A12ED512-A7BF-4399-9A7A-91F2CB3E0389}">
      <dgm:prSet/>
      <dgm:spPr/>
      <dgm:t>
        <a:bodyPr/>
        <a:lstStyle/>
        <a:p>
          <a:r>
            <a:rPr lang="en-US"/>
            <a:t>BREASTS </a:t>
          </a:r>
        </a:p>
      </dgm:t>
    </dgm:pt>
    <dgm:pt modelId="{D93AEF5C-8805-4D0E-862E-DFFF857CD129}" type="parTrans" cxnId="{F26BFAB6-22ED-47BD-BF37-5A3DE47253F5}">
      <dgm:prSet/>
      <dgm:spPr/>
      <dgm:t>
        <a:bodyPr/>
        <a:lstStyle/>
        <a:p>
          <a:endParaRPr lang="en-US"/>
        </a:p>
      </dgm:t>
    </dgm:pt>
    <dgm:pt modelId="{C2E9BE30-BA45-4BA2-949F-0DC0E46BF550}" type="sibTrans" cxnId="{F26BFAB6-22ED-47BD-BF37-5A3DE47253F5}">
      <dgm:prSet/>
      <dgm:spPr/>
      <dgm:t>
        <a:bodyPr/>
        <a:lstStyle/>
        <a:p>
          <a:endParaRPr lang="en-US"/>
        </a:p>
      </dgm:t>
    </dgm:pt>
    <dgm:pt modelId="{09FE917E-B484-4A3A-B728-887E60BE482F}">
      <dgm:prSet/>
      <dgm:spPr/>
      <dgm:t>
        <a:bodyPr/>
        <a:lstStyle/>
        <a:p>
          <a:r>
            <a:rPr lang="en-US" b="0" i="0"/>
            <a:t>PANCREAS</a:t>
          </a:r>
          <a:endParaRPr lang="en-US"/>
        </a:p>
      </dgm:t>
    </dgm:pt>
    <dgm:pt modelId="{039D6476-E68B-4488-908A-2D73E4062E75}" type="parTrans" cxnId="{7C212FC2-60CF-452E-8C13-EF973CE73F7B}">
      <dgm:prSet/>
      <dgm:spPr/>
      <dgm:t>
        <a:bodyPr/>
        <a:lstStyle/>
        <a:p>
          <a:endParaRPr lang="en-US"/>
        </a:p>
      </dgm:t>
    </dgm:pt>
    <dgm:pt modelId="{D30B5963-B73D-4723-BEAB-06042195049C}" type="sibTrans" cxnId="{7C212FC2-60CF-452E-8C13-EF973CE73F7B}">
      <dgm:prSet/>
      <dgm:spPr/>
      <dgm:t>
        <a:bodyPr/>
        <a:lstStyle/>
        <a:p>
          <a:endParaRPr lang="en-US"/>
        </a:p>
      </dgm:t>
    </dgm:pt>
    <dgm:pt modelId="{C7F97C73-F0C9-4A09-929E-9F3DC365BFBB}">
      <dgm:prSet/>
      <dgm:spPr/>
      <dgm:t>
        <a:bodyPr/>
        <a:lstStyle/>
        <a:p>
          <a:r>
            <a:rPr lang="en-US"/>
            <a:t>GLANDS</a:t>
          </a:r>
        </a:p>
      </dgm:t>
    </dgm:pt>
    <dgm:pt modelId="{08B4FB9C-17E4-4911-8758-932981F33503}" type="parTrans" cxnId="{1B95BC9E-6947-401C-83DB-EB0F406C1140}">
      <dgm:prSet/>
      <dgm:spPr/>
      <dgm:t>
        <a:bodyPr/>
        <a:lstStyle/>
        <a:p>
          <a:endParaRPr lang="en-US"/>
        </a:p>
      </dgm:t>
    </dgm:pt>
    <dgm:pt modelId="{9D483402-4276-45BD-8366-7CD8C8A850E6}" type="sibTrans" cxnId="{1B95BC9E-6947-401C-83DB-EB0F406C1140}">
      <dgm:prSet/>
      <dgm:spPr/>
      <dgm:t>
        <a:bodyPr/>
        <a:lstStyle/>
        <a:p>
          <a:endParaRPr lang="en-US"/>
        </a:p>
      </dgm:t>
    </dgm:pt>
    <dgm:pt modelId="{19EE83DD-556C-4AD9-B554-B0A7E130C02B}" type="pres">
      <dgm:prSet presAssocID="{4D32F1B4-D66D-46EB-AA83-C9053C07266C}" presName="linear" presStyleCnt="0">
        <dgm:presLayoutVars>
          <dgm:dir/>
          <dgm:animLvl val="lvl"/>
          <dgm:resizeHandles val="exact"/>
        </dgm:presLayoutVars>
      </dgm:prSet>
      <dgm:spPr/>
    </dgm:pt>
    <dgm:pt modelId="{62784DB9-808F-40E0-B37E-A3B21C259DFF}" type="pres">
      <dgm:prSet presAssocID="{A8632C38-CF0D-49FC-92CB-5F91F61858A4}" presName="parentLin" presStyleCnt="0"/>
      <dgm:spPr/>
    </dgm:pt>
    <dgm:pt modelId="{5829D107-7926-488D-ADC5-E63176BA6A46}" type="pres">
      <dgm:prSet presAssocID="{A8632C38-CF0D-49FC-92CB-5F91F61858A4}" presName="parentLeftMargin" presStyleLbl="node1" presStyleIdx="0" presStyleCnt="1"/>
      <dgm:spPr/>
    </dgm:pt>
    <dgm:pt modelId="{864640EA-9E90-45CB-AEDB-F40FB6C7476E}" type="pres">
      <dgm:prSet presAssocID="{A8632C38-CF0D-49FC-92CB-5F91F61858A4}" presName="parentText" presStyleLbl="node1" presStyleIdx="0" presStyleCnt="1">
        <dgm:presLayoutVars>
          <dgm:chMax val="0"/>
          <dgm:bulletEnabled val="1"/>
        </dgm:presLayoutVars>
      </dgm:prSet>
      <dgm:spPr/>
    </dgm:pt>
    <dgm:pt modelId="{1B477A72-264E-4DEF-AFBD-8A0DEF4F0D25}" type="pres">
      <dgm:prSet presAssocID="{A8632C38-CF0D-49FC-92CB-5F91F61858A4}" presName="negativeSpace" presStyleCnt="0"/>
      <dgm:spPr/>
    </dgm:pt>
    <dgm:pt modelId="{2D1D6399-955C-4FF5-A7E6-7083D127CD7A}" type="pres">
      <dgm:prSet presAssocID="{A8632C38-CF0D-49FC-92CB-5F91F61858A4}" presName="childText" presStyleLbl="conFgAcc1" presStyleIdx="0" presStyleCnt="1">
        <dgm:presLayoutVars>
          <dgm:bulletEnabled val="1"/>
        </dgm:presLayoutVars>
      </dgm:prSet>
      <dgm:spPr/>
    </dgm:pt>
  </dgm:ptLst>
  <dgm:cxnLst>
    <dgm:cxn modelId="{E95F2A39-4173-48F1-A529-DEEA4FF171E5}" type="presOf" srcId="{A8632C38-CF0D-49FC-92CB-5F91F61858A4}" destId="{864640EA-9E90-45CB-AEDB-F40FB6C7476E}" srcOrd="1" destOrd="0" presId="urn:microsoft.com/office/officeart/2005/8/layout/list1"/>
    <dgm:cxn modelId="{960C8074-704A-40C5-9158-07CAA93142BF}" type="presOf" srcId="{09FE917E-B484-4A3A-B728-887E60BE482F}" destId="{2D1D6399-955C-4FF5-A7E6-7083D127CD7A}" srcOrd="0" destOrd="2" presId="urn:microsoft.com/office/officeart/2005/8/layout/list1"/>
    <dgm:cxn modelId="{5D082655-82A9-4A98-85CB-6FB1A00EFD9D}" type="presOf" srcId="{A12ED512-A7BF-4399-9A7A-91F2CB3E0389}" destId="{2D1D6399-955C-4FF5-A7E6-7083D127CD7A}" srcOrd="0" destOrd="1" presId="urn:microsoft.com/office/officeart/2005/8/layout/list1"/>
    <dgm:cxn modelId="{4DB5B657-38F1-4CB1-9B73-FBF34C96DFED}" type="presOf" srcId="{4D32F1B4-D66D-46EB-AA83-C9053C07266C}" destId="{19EE83DD-556C-4AD9-B554-B0A7E130C02B}" srcOrd="0" destOrd="0" presId="urn:microsoft.com/office/officeart/2005/8/layout/list1"/>
    <dgm:cxn modelId="{CBCFEC57-0385-4063-A166-CD2E3618D097}" srcId="{A8632C38-CF0D-49FC-92CB-5F91F61858A4}" destId="{F749D264-1851-4CE3-B2F2-FEB827E95B37}" srcOrd="0" destOrd="0" parTransId="{69C0B750-3306-4BCB-9CC4-7E4F5929CBAA}" sibTransId="{FA902BEC-9DD0-4F0D-807E-576C17347860}"/>
    <dgm:cxn modelId="{1B95BC9E-6947-401C-83DB-EB0F406C1140}" srcId="{A8632C38-CF0D-49FC-92CB-5F91F61858A4}" destId="{C7F97C73-F0C9-4A09-929E-9F3DC365BFBB}" srcOrd="3" destOrd="0" parTransId="{08B4FB9C-17E4-4911-8758-932981F33503}" sibTransId="{9D483402-4276-45BD-8366-7CD8C8A850E6}"/>
    <dgm:cxn modelId="{EBF958B1-3254-4495-A0B0-B6AA62667EB1}" type="presOf" srcId="{A8632C38-CF0D-49FC-92CB-5F91F61858A4}" destId="{5829D107-7926-488D-ADC5-E63176BA6A46}" srcOrd="0" destOrd="0" presId="urn:microsoft.com/office/officeart/2005/8/layout/list1"/>
    <dgm:cxn modelId="{F26BFAB6-22ED-47BD-BF37-5A3DE47253F5}" srcId="{A8632C38-CF0D-49FC-92CB-5F91F61858A4}" destId="{A12ED512-A7BF-4399-9A7A-91F2CB3E0389}" srcOrd="1" destOrd="0" parTransId="{D93AEF5C-8805-4D0E-862E-DFFF857CD129}" sibTransId="{C2E9BE30-BA45-4BA2-949F-0DC0E46BF550}"/>
    <dgm:cxn modelId="{7C212FC2-60CF-452E-8C13-EF973CE73F7B}" srcId="{A8632C38-CF0D-49FC-92CB-5F91F61858A4}" destId="{09FE917E-B484-4A3A-B728-887E60BE482F}" srcOrd="2" destOrd="0" parTransId="{039D6476-E68B-4488-908A-2D73E4062E75}" sibTransId="{D30B5963-B73D-4723-BEAB-06042195049C}"/>
    <dgm:cxn modelId="{CBEFC6CE-D0EB-4FDA-B498-E7F91C03C263}" type="presOf" srcId="{C7F97C73-F0C9-4A09-929E-9F3DC365BFBB}" destId="{2D1D6399-955C-4FF5-A7E6-7083D127CD7A}" srcOrd="0" destOrd="3" presId="urn:microsoft.com/office/officeart/2005/8/layout/list1"/>
    <dgm:cxn modelId="{A84AA0DA-1F54-47E2-BAC2-03086B615596}" srcId="{4D32F1B4-D66D-46EB-AA83-C9053C07266C}" destId="{A8632C38-CF0D-49FC-92CB-5F91F61858A4}" srcOrd="0" destOrd="0" parTransId="{2B1803FE-432C-4BF7-BCDF-CE08FA195D18}" sibTransId="{C515257A-4B48-4071-9385-EADED203A8FA}"/>
    <dgm:cxn modelId="{18EEEFF7-1DDB-416D-BDB9-94782AC31CEB}" type="presOf" srcId="{F749D264-1851-4CE3-B2F2-FEB827E95B37}" destId="{2D1D6399-955C-4FF5-A7E6-7083D127CD7A}" srcOrd="0" destOrd="0" presId="urn:microsoft.com/office/officeart/2005/8/layout/list1"/>
    <dgm:cxn modelId="{569E8627-5C88-4B30-A835-3F699216AD12}" type="presParOf" srcId="{19EE83DD-556C-4AD9-B554-B0A7E130C02B}" destId="{62784DB9-808F-40E0-B37E-A3B21C259DFF}" srcOrd="0" destOrd="0" presId="urn:microsoft.com/office/officeart/2005/8/layout/list1"/>
    <dgm:cxn modelId="{2A9C38BE-9394-4BA4-A9B2-CD87D4F170CC}" type="presParOf" srcId="{62784DB9-808F-40E0-B37E-A3B21C259DFF}" destId="{5829D107-7926-488D-ADC5-E63176BA6A46}" srcOrd="0" destOrd="0" presId="urn:microsoft.com/office/officeart/2005/8/layout/list1"/>
    <dgm:cxn modelId="{B2F61B32-8A9F-4BF8-B8B6-6095416D107A}" type="presParOf" srcId="{62784DB9-808F-40E0-B37E-A3B21C259DFF}" destId="{864640EA-9E90-45CB-AEDB-F40FB6C7476E}" srcOrd="1" destOrd="0" presId="urn:microsoft.com/office/officeart/2005/8/layout/list1"/>
    <dgm:cxn modelId="{8FDC0E67-2444-4041-A5F8-05B69FCEDB49}" type="presParOf" srcId="{19EE83DD-556C-4AD9-B554-B0A7E130C02B}" destId="{1B477A72-264E-4DEF-AFBD-8A0DEF4F0D25}" srcOrd="1" destOrd="0" presId="urn:microsoft.com/office/officeart/2005/8/layout/list1"/>
    <dgm:cxn modelId="{2B0A5657-9978-4D55-B8C3-1874041650C2}" type="presParOf" srcId="{19EE83DD-556C-4AD9-B554-B0A7E130C02B}" destId="{2D1D6399-955C-4FF5-A7E6-7083D127CD7A}"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D6399-955C-4FF5-A7E6-7083D127CD7A}">
      <dsp:nvSpPr>
        <dsp:cNvPr id="0" name=""/>
        <dsp:cNvSpPr/>
      </dsp:nvSpPr>
      <dsp:spPr>
        <a:xfrm>
          <a:off x="0" y="577637"/>
          <a:ext cx="11029950" cy="3205125"/>
        </a:xfrm>
        <a:prstGeom prst="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770636" rIns="856047" bIns="263144" numCol="1" spcCol="1270" anchor="t" anchorCtr="0">
          <a:noAutofit/>
        </a:bodyPr>
        <a:lstStyle/>
        <a:p>
          <a:pPr marL="285750" lvl="1" indent="-285750" algn="l" defTabSz="1644650">
            <a:lnSpc>
              <a:spcPct val="90000"/>
            </a:lnSpc>
            <a:spcBef>
              <a:spcPct val="0"/>
            </a:spcBef>
            <a:spcAft>
              <a:spcPct val="15000"/>
            </a:spcAft>
            <a:buChar char="•"/>
          </a:pPr>
          <a:r>
            <a:rPr lang="en-US" sz="3700" b="0" i="0" kern="1200"/>
            <a:t>LUNG </a:t>
          </a:r>
          <a:endParaRPr lang="en-US" sz="3700" kern="1200"/>
        </a:p>
        <a:p>
          <a:pPr marL="285750" lvl="1" indent="-285750" algn="l" defTabSz="1644650">
            <a:lnSpc>
              <a:spcPct val="90000"/>
            </a:lnSpc>
            <a:spcBef>
              <a:spcPct val="0"/>
            </a:spcBef>
            <a:spcAft>
              <a:spcPct val="15000"/>
            </a:spcAft>
            <a:buChar char="•"/>
          </a:pPr>
          <a:r>
            <a:rPr lang="en-US" sz="3700" kern="1200"/>
            <a:t>BREASTS </a:t>
          </a:r>
        </a:p>
        <a:p>
          <a:pPr marL="285750" lvl="1" indent="-285750" algn="l" defTabSz="1644650">
            <a:lnSpc>
              <a:spcPct val="90000"/>
            </a:lnSpc>
            <a:spcBef>
              <a:spcPct val="0"/>
            </a:spcBef>
            <a:spcAft>
              <a:spcPct val="15000"/>
            </a:spcAft>
            <a:buChar char="•"/>
          </a:pPr>
          <a:r>
            <a:rPr lang="en-US" sz="3700" b="0" i="0" kern="1200"/>
            <a:t>PANCREAS</a:t>
          </a:r>
          <a:endParaRPr lang="en-US" sz="3700" kern="1200"/>
        </a:p>
        <a:p>
          <a:pPr marL="285750" lvl="1" indent="-285750" algn="l" defTabSz="1644650">
            <a:lnSpc>
              <a:spcPct val="90000"/>
            </a:lnSpc>
            <a:spcBef>
              <a:spcPct val="0"/>
            </a:spcBef>
            <a:spcAft>
              <a:spcPct val="15000"/>
            </a:spcAft>
            <a:buChar char="•"/>
          </a:pPr>
          <a:r>
            <a:rPr lang="en-US" sz="3700" kern="1200"/>
            <a:t>GLANDS</a:t>
          </a:r>
        </a:p>
      </dsp:txBody>
      <dsp:txXfrm>
        <a:off x="0" y="577637"/>
        <a:ext cx="11029950" cy="3205125"/>
      </dsp:txXfrm>
    </dsp:sp>
    <dsp:sp modelId="{864640EA-9E90-45CB-AEDB-F40FB6C7476E}">
      <dsp:nvSpPr>
        <dsp:cNvPr id="0" name=""/>
        <dsp:cNvSpPr/>
      </dsp:nvSpPr>
      <dsp:spPr>
        <a:xfrm>
          <a:off x="551497" y="31517"/>
          <a:ext cx="7720965" cy="109224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1644650">
            <a:lnSpc>
              <a:spcPct val="90000"/>
            </a:lnSpc>
            <a:spcBef>
              <a:spcPct val="0"/>
            </a:spcBef>
            <a:spcAft>
              <a:spcPct val="35000"/>
            </a:spcAft>
            <a:buNone/>
          </a:pPr>
          <a:r>
            <a:rPr lang="en-US" sz="3700" kern="1200"/>
            <a:t>MOST COMMONLY DIAGNOSED CANCER</a:t>
          </a:r>
        </a:p>
      </dsp:txBody>
      <dsp:txXfrm>
        <a:off x="604816" y="84836"/>
        <a:ext cx="7614327" cy="98560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5/28/2022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958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5/28/2022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90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5/28/2022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22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8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46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59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5/28/2022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09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5/28/2022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05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5/28/2022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0824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api.seer.cancer.gov/rest/glossary/latest/id/546f5b45e4b0d965832bb30f" TargetMode="External"/><Relationship Id="rId3" Type="http://schemas.openxmlformats.org/officeDocument/2006/relationships/hyperlink" Target="https://api.seer.cancer.gov/rest/glossary/latest/id/5502b492e4b0c48f31d64b2b" TargetMode="External"/><Relationship Id="rId7" Type="http://schemas.openxmlformats.org/officeDocument/2006/relationships/hyperlink" Target="https://api.seer.cancer.gov/rest/glossary/latest/id/5558f03be4b031c70bba241f" TargetMode="External"/><Relationship Id="rId2" Type="http://schemas.openxmlformats.org/officeDocument/2006/relationships/hyperlink" Target="https://api.seer.cancer.gov/rest/glossary/latest/id/546e371ee4b0d965832b360a" TargetMode="External"/><Relationship Id="rId1" Type="http://schemas.openxmlformats.org/officeDocument/2006/relationships/slideLayout" Target="../slideLayouts/slideLayout2.xml"/><Relationship Id="rId6" Type="http://schemas.openxmlformats.org/officeDocument/2006/relationships/hyperlink" Target="https://api.seer.cancer.gov/rest/glossary/latest/id/546a0b2ae4b0d965832924b2" TargetMode="External"/><Relationship Id="rId5" Type="http://schemas.openxmlformats.org/officeDocument/2006/relationships/hyperlink" Target="https://api.seer.cancer.gov/rest/glossary/latest/id/550593a5e4b0c48f31d6f951" TargetMode="External"/><Relationship Id="rId10" Type="http://schemas.openxmlformats.org/officeDocument/2006/relationships/image" Target="../media/image4.png"/><Relationship Id="rId4" Type="http://schemas.openxmlformats.org/officeDocument/2006/relationships/hyperlink" Target="https://api.seer.cancer.gov/rest/glossary/latest/id/5502c2bce4b0c48f31d650bb" TargetMode="External"/><Relationship Id="rId9" Type="http://schemas.openxmlformats.org/officeDocument/2006/relationships/hyperlink" Target="https://api.seer.cancer.gov/rest/glossary/latest/id/554a0cb5e4b0426fced61303"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3"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ark&#10;&#10;Description automatically generated">
            <a:extLst>
              <a:ext uri="{FF2B5EF4-FFF2-40B4-BE49-F238E27FC236}">
                <a16:creationId xmlns:a16="http://schemas.microsoft.com/office/drawing/2014/main" id="{6F911B7C-989C-4C98-A1FD-7193E60ABC9B}"/>
              </a:ext>
            </a:extLst>
          </p:cNvPr>
          <p:cNvPicPr>
            <a:picLocks noChangeAspect="1"/>
          </p:cNvPicPr>
          <p:nvPr/>
        </p:nvPicPr>
        <p:blipFill rotWithShape="1">
          <a:blip r:embed="rId2">
            <a:alphaModFix amt="83000"/>
          </a:blip>
          <a:srcRect t="17191" b="7809"/>
          <a:stretch/>
        </p:blipFill>
        <p:spPr>
          <a:xfrm>
            <a:off x="22" y="3023"/>
            <a:ext cx="12186623" cy="6854976"/>
          </a:xfrm>
          <a:prstGeom prst="rect">
            <a:avLst/>
          </a:prstGeom>
        </p:spPr>
      </p:pic>
      <p:sp>
        <p:nvSpPr>
          <p:cNvPr id="34" name="Rectangle 19">
            <a:extLst>
              <a:ext uri="{FF2B5EF4-FFF2-40B4-BE49-F238E27FC236}">
                <a16:creationId xmlns:a16="http://schemas.microsoft.com/office/drawing/2014/main" id="{E2EDC3F9-BBE3-45A8-BBC7-E154E21D9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090890"/>
            <a:ext cx="12188952" cy="3767110"/>
          </a:xfrm>
          <a:prstGeom prst="rect">
            <a:avLst/>
          </a:prstGeom>
          <a:gradFill>
            <a:gsLst>
              <a:gs pos="42000">
                <a:schemeClr val="tx1">
                  <a:alpha val="23000"/>
                </a:schemeClr>
              </a:gs>
              <a:gs pos="0">
                <a:schemeClr val="tx1">
                  <a:alpha val="0"/>
                </a:schemeClr>
              </a:gs>
              <a:gs pos="100000">
                <a:schemeClr val="tx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AA4B9D-2472-42F4-9B29-C0740BF08825}"/>
              </a:ext>
            </a:extLst>
          </p:cNvPr>
          <p:cNvSpPr>
            <a:spLocks noGrp="1"/>
          </p:cNvSpPr>
          <p:nvPr>
            <p:ph type="title"/>
          </p:nvPr>
        </p:nvSpPr>
        <p:spPr>
          <a:xfrm>
            <a:off x="965201" y="1"/>
            <a:ext cx="10225530" cy="7754194"/>
          </a:xfrm>
        </p:spPr>
        <p:txBody>
          <a:bodyPr vert="horz" lIns="91440" tIns="45720" rIns="91440" bIns="45720" rtlCol="0" anchor="b">
            <a:normAutofit fontScale="90000"/>
          </a:bodyPr>
          <a:lstStyle/>
          <a:p>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r>
              <a:rPr lang="en-US" sz="4000" dirty="0">
                <a:solidFill>
                  <a:schemeClr val="tx1"/>
                </a:solidFill>
                <a:latin typeface="Algerian" panose="04020705040A02060702" pitchFamily="82" charset="0"/>
              </a:rPr>
              <a:t>   MOARADABAD INSTITUTE OF TECHNOLOGY</a:t>
            </a: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r>
              <a:rPr lang="en-US" sz="4000" dirty="0">
                <a:solidFill>
                  <a:schemeClr val="tx1"/>
                </a:solidFill>
                <a:latin typeface="Algerian" panose="04020705040A02060702" pitchFamily="82" charset="0"/>
              </a:rPr>
              <a:t>                               </a:t>
            </a:r>
            <a:br>
              <a:rPr lang="en-US" sz="4000" dirty="0">
                <a:solidFill>
                  <a:schemeClr val="tx1"/>
                </a:solidFill>
                <a:latin typeface="Algerian" panose="04020705040A02060702" pitchFamily="82" charset="0"/>
              </a:rPr>
            </a:br>
            <a:r>
              <a:rPr lang="en-US" sz="4000" dirty="0">
                <a:solidFill>
                  <a:schemeClr val="tx1"/>
                </a:solidFill>
                <a:latin typeface="Algerian" panose="04020705040A02060702" pitchFamily="82" charset="0"/>
              </a:rPr>
              <a:t>    </a:t>
            </a:r>
            <a:br>
              <a:rPr lang="en-US" sz="4000" dirty="0">
                <a:solidFill>
                  <a:schemeClr val="bg1"/>
                </a:solidFill>
                <a:latin typeface="Algerian" panose="04020705040A02060702" pitchFamily="82" charset="0"/>
              </a:rPr>
            </a:br>
            <a:br>
              <a:rPr lang="en-US" sz="4000" dirty="0">
                <a:solidFill>
                  <a:schemeClr val="bg1"/>
                </a:solidFill>
                <a:latin typeface="Algerian" panose="04020705040A02060702" pitchFamily="82" charset="0"/>
              </a:rPr>
            </a:br>
            <a:br>
              <a:rPr lang="en-US" sz="4000" dirty="0">
                <a:solidFill>
                  <a:schemeClr val="bg1"/>
                </a:solidFill>
                <a:latin typeface="Algerian" panose="04020705040A02060702" pitchFamily="82" charset="0"/>
              </a:rPr>
            </a:br>
            <a:r>
              <a:rPr lang="en-US" sz="2000" dirty="0">
                <a:solidFill>
                  <a:schemeClr val="tx1"/>
                </a:solidFill>
                <a:latin typeface="Algerian" panose="04020705040A02060702" pitchFamily="82" charset="0"/>
              </a:rPr>
              <a:t>PRESENTED BY                                                                                 project guide</a:t>
            </a:r>
            <a:br>
              <a:rPr lang="en-US" sz="2000" dirty="0">
                <a:solidFill>
                  <a:schemeClr val="tx1"/>
                </a:solidFill>
                <a:latin typeface="Algerian" panose="04020705040A02060702" pitchFamily="82" charset="0"/>
              </a:rPr>
            </a:br>
            <a:r>
              <a:rPr lang="en-US" sz="2000" dirty="0">
                <a:solidFill>
                  <a:schemeClr val="tx1"/>
                </a:solidFill>
                <a:latin typeface="Algerian" panose="04020705040A02060702" pitchFamily="82" charset="0"/>
              </a:rPr>
              <a:t>AMOL JAIN (</a:t>
            </a:r>
            <a:r>
              <a:rPr lang="en-US" sz="2000" dirty="0" err="1">
                <a:solidFill>
                  <a:schemeClr val="tx1"/>
                </a:solidFill>
                <a:latin typeface="Algerian" panose="04020705040A02060702" pitchFamily="82" charset="0"/>
              </a:rPr>
              <a:t>B.Tech</a:t>
            </a:r>
            <a:r>
              <a:rPr lang="en-US" sz="2000" dirty="0">
                <a:solidFill>
                  <a:schemeClr val="tx1"/>
                </a:solidFill>
                <a:latin typeface="Algerian" panose="04020705040A02060702" pitchFamily="82" charset="0"/>
              </a:rPr>
              <a:t> 4</a:t>
            </a:r>
            <a:r>
              <a:rPr lang="en-US" sz="2000" baseline="30000" dirty="0">
                <a:solidFill>
                  <a:schemeClr val="tx1"/>
                </a:solidFill>
                <a:latin typeface="Algerian" panose="04020705040A02060702" pitchFamily="82" charset="0"/>
              </a:rPr>
              <a:t>th</a:t>
            </a:r>
            <a:r>
              <a:rPr lang="en-US" sz="2000" dirty="0">
                <a:solidFill>
                  <a:schemeClr val="tx1"/>
                </a:solidFill>
                <a:latin typeface="Algerian" panose="04020705040A02060702" pitchFamily="82" charset="0"/>
              </a:rPr>
              <a:t> year)                                                     Sanjeev </a:t>
            </a:r>
            <a:r>
              <a:rPr lang="en-US" sz="2000" dirty="0" err="1">
                <a:solidFill>
                  <a:schemeClr val="tx1"/>
                </a:solidFill>
                <a:latin typeface="Algerian" panose="04020705040A02060702" pitchFamily="82" charset="0"/>
              </a:rPr>
              <a:t>gupta</a:t>
            </a:r>
            <a:br>
              <a:rPr lang="en-US" sz="2000" dirty="0">
                <a:solidFill>
                  <a:schemeClr val="tx1"/>
                </a:solidFill>
                <a:latin typeface="Algerian" panose="04020705040A02060702" pitchFamily="82" charset="0"/>
              </a:rPr>
            </a:br>
            <a:r>
              <a:rPr lang="en-US" sz="2000" dirty="0">
                <a:solidFill>
                  <a:schemeClr val="tx1"/>
                </a:solidFill>
                <a:latin typeface="Algerian" panose="04020705040A02060702" pitchFamily="82" charset="0"/>
              </a:rPr>
              <a:t>BHASKAR SAINI (</a:t>
            </a:r>
            <a:r>
              <a:rPr lang="en-US" sz="2000" dirty="0" err="1">
                <a:solidFill>
                  <a:schemeClr val="tx1"/>
                </a:solidFill>
                <a:latin typeface="Algerian" panose="04020705040A02060702" pitchFamily="82" charset="0"/>
              </a:rPr>
              <a:t>b.tech</a:t>
            </a:r>
            <a:r>
              <a:rPr lang="en-US" sz="2000" dirty="0">
                <a:solidFill>
                  <a:schemeClr val="tx1"/>
                </a:solidFill>
                <a:latin typeface="Algerian" panose="04020705040A02060702" pitchFamily="82" charset="0"/>
              </a:rPr>
              <a:t> 4</a:t>
            </a:r>
            <a:r>
              <a:rPr lang="en-US" sz="2000" baseline="30000" dirty="0">
                <a:solidFill>
                  <a:schemeClr val="tx1"/>
                </a:solidFill>
                <a:latin typeface="Algerian" panose="04020705040A02060702" pitchFamily="82" charset="0"/>
              </a:rPr>
              <a:t>th</a:t>
            </a:r>
            <a:r>
              <a:rPr lang="en-US" sz="2000" dirty="0">
                <a:solidFill>
                  <a:schemeClr val="tx1"/>
                </a:solidFill>
                <a:latin typeface="Algerian" panose="04020705040A02060702" pitchFamily="82" charset="0"/>
              </a:rPr>
              <a:t> year)</a:t>
            </a:r>
            <a:br>
              <a:rPr lang="en-US" sz="2000" dirty="0">
                <a:solidFill>
                  <a:schemeClr val="tx1"/>
                </a:solidFill>
                <a:latin typeface="Algerian" panose="04020705040A02060702" pitchFamily="82" charset="0"/>
              </a:rPr>
            </a:br>
            <a:r>
              <a:rPr lang="en-US" sz="2000" dirty="0">
                <a:solidFill>
                  <a:schemeClr val="tx1"/>
                </a:solidFill>
                <a:latin typeface="Algerian" panose="04020705040A02060702" pitchFamily="82" charset="0"/>
              </a:rPr>
              <a:t>HAMMAD HUSSAIN (</a:t>
            </a:r>
            <a:r>
              <a:rPr lang="en-US" sz="2000" dirty="0" err="1">
                <a:solidFill>
                  <a:schemeClr val="tx1"/>
                </a:solidFill>
                <a:latin typeface="Algerian" panose="04020705040A02060702" pitchFamily="82" charset="0"/>
              </a:rPr>
              <a:t>b.tech</a:t>
            </a:r>
            <a:r>
              <a:rPr lang="en-US" sz="2000" dirty="0">
                <a:solidFill>
                  <a:schemeClr val="tx1"/>
                </a:solidFill>
                <a:latin typeface="Algerian" panose="04020705040A02060702" pitchFamily="82" charset="0"/>
              </a:rPr>
              <a:t> 4</a:t>
            </a:r>
            <a:r>
              <a:rPr lang="en-US" sz="2000" baseline="30000" dirty="0">
                <a:solidFill>
                  <a:schemeClr val="tx1"/>
                </a:solidFill>
                <a:latin typeface="Algerian" panose="04020705040A02060702" pitchFamily="82" charset="0"/>
              </a:rPr>
              <a:t>th</a:t>
            </a:r>
            <a:r>
              <a:rPr lang="en-US" sz="2000" dirty="0">
                <a:solidFill>
                  <a:schemeClr val="tx1"/>
                </a:solidFill>
                <a:latin typeface="Algerian" panose="04020705040A02060702" pitchFamily="82" charset="0"/>
              </a:rPr>
              <a:t> year)</a:t>
            </a:r>
            <a:br>
              <a:rPr lang="en-US" sz="2000" dirty="0">
                <a:solidFill>
                  <a:schemeClr val="tx1"/>
                </a:solidFill>
                <a:latin typeface="Algerian" panose="04020705040A02060702" pitchFamily="82" charset="0"/>
              </a:rPr>
            </a:br>
            <a:r>
              <a:rPr lang="en-US" sz="2000" dirty="0">
                <a:solidFill>
                  <a:schemeClr val="tx1"/>
                </a:solidFill>
                <a:latin typeface="Algerian" panose="04020705040A02060702" pitchFamily="82" charset="0"/>
              </a:rPr>
              <a:t>CHANDRVEER SINGH (</a:t>
            </a:r>
            <a:r>
              <a:rPr lang="en-US" sz="2000" dirty="0" err="1">
                <a:solidFill>
                  <a:schemeClr val="tx1"/>
                </a:solidFill>
                <a:latin typeface="Algerian" panose="04020705040A02060702" pitchFamily="82" charset="0"/>
              </a:rPr>
              <a:t>b.tech</a:t>
            </a:r>
            <a:r>
              <a:rPr lang="en-US" sz="2000" dirty="0">
                <a:solidFill>
                  <a:schemeClr val="tx1"/>
                </a:solidFill>
                <a:latin typeface="Algerian" panose="04020705040A02060702" pitchFamily="82" charset="0"/>
              </a:rPr>
              <a:t> 4</a:t>
            </a:r>
            <a:r>
              <a:rPr lang="en-US" sz="2000" baseline="30000" dirty="0">
                <a:solidFill>
                  <a:schemeClr val="tx1"/>
                </a:solidFill>
                <a:latin typeface="Algerian" panose="04020705040A02060702" pitchFamily="82" charset="0"/>
              </a:rPr>
              <a:t>th</a:t>
            </a:r>
            <a:r>
              <a:rPr lang="en-US" sz="2000" dirty="0">
                <a:solidFill>
                  <a:schemeClr val="tx1"/>
                </a:solidFill>
                <a:latin typeface="Algerian" panose="04020705040A02060702" pitchFamily="82" charset="0"/>
              </a:rPr>
              <a:t> year)</a:t>
            </a:r>
            <a:br>
              <a:rPr lang="en-US" sz="4000" dirty="0">
                <a:solidFill>
                  <a:schemeClr val="tx1"/>
                </a:solidFill>
                <a:latin typeface="Algerian" panose="04020705040A02060702" pitchFamily="82" charset="0"/>
              </a:rPr>
            </a:br>
            <a:br>
              <a:rPr lang="en-US" sz="4000" dirty="0">
                <a:solidFill>
                  <a:schemeClr val="tx1"/>
                </a:solidFill>
                <a:latin typeface="Algerian" panose="04020705040A02060702" pitchFamily="82" charset="0"/>
              </a:rPr>
            </a:br>
            <a:br>
              <a:rPr lang="en-US" sz="4000" dirty="0">
                <a:solidFill>
                  <a:schemeClr val="bg1"/>
                </a:solidFill>
                <a:latin typeface="Algerian" panose="04020705040A02060702" pitchFamily="82" charset="0"/>
              </a:rPr>
            </a:br>
            <a:endParaRPr lang="en-US" sz="4000" dirty="0">
              <a:solidFill>
                <a:schemeClr val="bg1"/>
              </a:solidFill>
              <a:latin typeface="Algerian" panose="04020705040A02060702" pitchFamily="82" charset="0"/>
            </a:endParaRPr>
          </a:p>
        </p:txBody>
      </p:sp>
      <p:pic>
        <p:nvPicPr>
          <p:cNvPr id="3" name="Picture 2">
            <a:extLst>
              <a:ext uri="{FF2B5EF4-FFF2-40B4-BE49-F238E27FC236}">
                <a16:creationId xmlns:a16="http://schemas.microsoft.com/office/drawing/2014/main" id="{B3BA9B63-89E6-43B8-BBDF-14802901AEAF}"/>
              </a:ext>
            </a:extLst>
          </p:cNvPr>
          <p:cNvPicPr>
            <a:picLocks noChangeAspect="1"/>
          </p:cNvPicPr>
          <p:nvPr/>
        </p:nvPicPr>
        <p:blipFill>
          <a:blip r:embed="rId3"/>
          <a:stretch>
            <a:fillRect/>
          </a:stretch>
        </p:blipFill>
        <p:spPr>
          <a:xfrm>
            <a:off x="10430512" y="129874"/>
            <a:ext cx="1704390" cy="1686543"/>
          </a:xfrm>
          <a:prstGeom prst="rect">
            <a:avLst/>
          </a:prstGeom>
        </p:spPr>
      </p:pic>
    </p:spTree>
    <p:extLst>
      <p:ext uri="{BB962C8B-B14F-4D97-AF65-F5344CB8AC3E}">
        <p14:creationId xmlns:p14="http://schemas.microsoft.com/office/powerpoint/2010/main" val="2652232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A8B89-7903-4E04-BE55-B07CBB017AB4}"/>
              </a:ext>
            </a:extLst>
          </p:cNvPr>
          <p:cNvSpPr>
            <a:spLocks noGrp="1"/>
          </p:cNvSpPr>
          <p:nvPr>
            <p:ph type="title"/>
          </p:nvPr>
        </p:nvSpPr>
        <p:spPr/>
        <p:txBody>
          <a:bodyPr>
            <a:normAutofit fontScale="90000"/>
          </a:bodyPr>
          <a:lstStyle/>
          <a:p>
            <a:r>
              <a:rPr lang="en-US" sz="3600" u="none" strike="noStrike" kern="0" cap="small" dirty="0">
                <a:effectLst/>
                <a:cs typeface="Times New Roman" panose="02020603050405020304" pitchFamily="18" charset="0"/>
              </a:rPr>
              <a:t>literature review</a:t>
            </a:r>
            <a:br>
              <a:rPr lang="en-IN" sz="3600" b="1" u="none" strike="noStrike" kern="0" cap="small" dirty="0">
                <a:effectLst/>
                <a:cs typeface="Times New Roman" panose="02020603050405020304" pitchFamily="18" charset="0"/>
              </a:rPr>
            </a:br>
            <a:endParaRPr lang="en-IN" sz="4400" dirty="0"/>
          </a:p>
        </p:txBody>
      </p:sp>
      <p:graphicFrame>
        <p:nvGraphicFramePr>
          <p:cNvPr id="4" name="Table 4">
            <a:extLst>
              <a:ext uri="{FF2B5EF4-FFF2-40B4-BE49-F238E27FC236}">
                <a16:creationId xmlns:a16="http://schemas.microsoft.com/office/drawing/2014/main" id="{099682F4-87B8-4B4B-977A-D8A844303F60}"/>
              </a:ext>
            </a:extLst>
          </p:cNvPr>
          <p:cNvGraphicFramePr>
            <a:graphicFrameLocks noGrp="1"/>
          </p:cNvGraphicFramePr>
          <p:nvPr>
            <p:ph idx="1"/>
            <p:extLst>
              <p:ext uri="{D42A27DB-BD31-4B8C-83A1-F6EECF244321}">
                <p14:modId xmlns:p14="http://schemas.microsoft.com/office/powerpoint/2010/main" val="355832186"/>
              </p:ext>
            </p:extLst>
          </p:nvPr>
        </p:nvGraphicFramePr>
        <p:xfrm>
          <a:off x="581192" y="1296516"/>
          <a:ext cx="10655768" cy="5470974"/>
        </p:xfrm>
        <a:graphic>
          <a:graphicData uri="http://schemas.openxmlformats.org/drawingml/2006/table">
            <a:tbl>
              <a:tblPr firstRow="1" bandRow="1">
                <a:tableStyleId>{073A0DAA-6AF3-43AB-8588-CEC1D06C72B9}</a:tableStyleId>
              </a:tblPr>
              <a:tblGrid>
                <a:gridCol w="983238">
                  <a:extLst>
                    <a:ext uri="{9D8B030D-6E8A-4147-A177-3AD203B41FA5}">
                      <a16:colId xmlns:a16="http://schemas.microsoft.com/office/drawing/2014/main" val="542497654"/>
                    </a:ext>
                  </a:extLst>
                </a:gridCol>
                <a:gridCol w="2563591">
                  <a:extLst>
                    <a:ext uri="{9D8B030D-6E8A-4147-A177-3AD203B41FA5}">
                      <a16:colId xmlns:a16="http://schemas.microsoft.com/office/drawing/2014/main" val="741721450"/>
                    </a:ext>
                  </a:extLst>
                </a:gridCol>
                <a:gridCol w="2821869">
                  <a:extLst>
                    <a:ext uri="{9D8B030D-6E8A-4147-A177-3AD203B41FA5}">
                      <a16:colId xmlns:a16="http://schemas.microsoft.com/office/drawing/2014/main" val="1945767540"/>
                    </a:ext>
                  </a:extLst>
                </a:gridCol>
                <a:gridCol w="4287070">
                  <a:extLst>
                    <a:ext uri="{9D8B030D-6E8A-4147-A177-3AD203B41FA5}">
                      <a16:colId xmlns:a16="http://schemas.microsoft.com/office/drawing/2014/main" val="2568108416"/>
                    </a:ext>
                  </a:extLst>
                </a:gridCol>
              </a:tblGrid>
              <a:tr h="760056">
                <a:tc>
                  <a:txBody>
                    <a:bodyPr/>
                    <a:lstStyle/>
                    <a:p>
                      <a:r>
                        <a:rPr lang="en-US" dirty="0"/>
                        <a:t>           </a:t>
                      </a:r>
                    </a:p>
                    <a:p>
                      <a:r>
                        <a:rPr lang="en-US" dirty="0"/>
                        <a:t>  paper </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 </a:t>
                      </a:r>
                    </a:p>
                    <a:p>
                      <a:r>
                        <a:rPr lang="en-US" dirty="0"/>
                        <a:t>               Title</a:t>
                      </a:r>
                      <a:endParaRPr lang="en-IN" dirty="0"/>
                    </a:p>
                  </a:txBody>
                  <a:tcPr/>
                </a:tc>
                <a:tc>
                  <a:txBody>
                    <a:bodyPr/>
                    <a:lstStyle/>
                    <a:p>
                      <a:r>
                        <a:rPr lang="en-US" dirty="0"/>
                        <a:t>      </a:t>
                      </a:r>
                    </a:p>
                    <a:p>
                      <a:r>
                        <a:rPr lang="en-US" dirty="0"/>
                        <a:t>    Technique Applied </a:t>
                      </a:r>
                      <a:endParaRPr lang="en-IN" dirty="0"/>
                    </a:p>
                  </a:txBody>
                  <a:tcPr/>
                </a:tc>
                <a:tc>
                  <a:txBody>
                    <a:bodyPr/>
                    <a:lstStyle/>
                    <a:p>
                      <a:r>
                        <a:rPr lang="en-US" dirty="0"/>
                        <a:t>             </a:t>
                      </a:r>
                    </a:p>
                    <a:p>
                      <a:r>
                        <a:rPr lang="en-US" dirty="0"/>
                        <a:t>                           Findings</a:t>
                      </a:r>
                      <a:endParaRPr lang="en-IN" dirty="0"/>
                    </a:p>
                  </a:txBody>
                  <a:tcPr/>
                </a:tc>
                <a:extLst>
                  <a:ext uri="{0D108BD9-81ED-4DB2-BD59-A6C34878D82A}">
                    <a16:rowId xmlns:a16="http://schemas.microsoft.com/office/drawing/2014/main" val="4021119806"/>
                  </a:ext>
                </a:extLst>
              </a:tr>
              <a:tr h="1510518">
                <a:tc>
                  <a:txBody>
                    <a:bodyPr/>
                    <a:lstStyle/>
                    <a:p>
                      <a:r>
                        <a:rPr lang="en-US" dirty="0"/>
                        <a:t>          </a:t>
                      </a:r>
                    </a:p>
                    <a:p>
                      <a:r>
                        <a:rPr lang="en-US" dirty="0"/>
                        <a:t>  </a:t>
                      </a:r>
                    </a:p>
                    <a:p>
                      <a:r>
                        <a:rPr lang="en-US" dirty="0"/>
                        <a:t>  [1]</a:t>
                      </a:r>
                      <a:endParaRPr lang="en-IN" dirty="0"/>
                    </a:p>
                  </a:txBody>
                  <a:tcPr>
                    <a:lnT w="12700" cap="flat" cmpd="sng" algn="ctr">
                      <a:solidFill>
                        <a:schemeClr val="tx1"/>
                      </a:solidFill>
                      <a:prstDash val="solid"/>
                      <a:round/>
                      <a:headEnd type="none" w="med" len="med"/>
                      <a:tailEnd type="none" w="med" len="med"/>
                    </a:lnT>
                  </a:tcPr>
                </a:tc>
                <a:tc>
                  <a:txBody>
                    <a:bodyPr/>
                    <a:lstStyle/>
                    <a:p>
                      <a:pPr algn="just"/>
                      <a:r>
                        <a:rPr lang="en-US" sz="1800" kern="1200" dirty="0">
                          <a:solidFill>
                            <a:schemeClr val="dk1"/>
                          </a:solidFill>
                          <a:effectLst/>
                          <a:latin typeface="+mn-lt"/>
                          <a:ea typeface="+mn-ea"/>
                          <a:cs typeface="+mn-cs"/>
                        </a:rPr>
                        <a:t> </a:t>
                      </a:r>
                    </a:p>
                    <a:p>
                      <a:pPr algn="just"/>
                      <a:r>
                        <a:rPr lang="en-US" sz="1800" kern="1200" dirty="0">
                          <a:solidFill>
                            <a:schemeClr val="dk1"/>
                          </a:solidFill>
                          <a:effectLst/>
                          <a:latin typeface="+mn-lt"/>
                          <a:ea typeface="+mn-ea"/>
                          <a:cs typeface="+mn-cs"/>
                        </a:rPr>
                        <a:t>Lung cancer detection</a:t>
                      </a:r>
                    </a:p>
                    <a:p>
                      <a:pPr algn="just"/>
                      <a:r>
                        <a:rPr lang="en-US" sz="1800" kern="1200" dirty="0">
                          <a:solidFill>
                            <a:schemeClr val="dk1"/>
                          </a:solidFill>
                          <a:effectLst/>
                          <a:latin typeface="+mn-lt"/>
                          <a:ea typeface="+mn-ea"/>
                          <a:cs typeface="+mn-cs"/>
                        </a:rPr>
                        <a:t>and classification using CT scan image processing</a:t>
                      </a:r>
                      <a:endParaRPr lang="en-IN" sz="1800" dirty="0"/>
                    </a:p>
                  </a:txBody>
                  <a:tcPr/>
                </a:tc>
                <a:tc>
                  <a:txBody>
                    <a:bodyPr/>
                    <a:lstStyle/>
                    <a:p>
                      <a:pPr algn="just"/>
                      <a:endParaRPr lang="en-US" sz="1800" kern="1200" dirty="0">
                        <a:solidFill>
                          <a:schemeClr val="dk1"/>
                        </a:solidFill>
                        <a:effectLst/>
                        <a:latin typeface="+mn-lt"/>
                        <a:ea typeface="+mn-ea"/>
                        <a:cs typeface="+mn-cs"/>
                      </a:endParaRPr>
                    </a:p>
                    <a:p>
                      <a:pPr algn="just"/>
                      <a:r>
                        <a:rPr lang="en-US" sz="1800" kern="1200" dirty="0">
                          <a:solidFill>
                            <a:schemeClr val="dk1"/>
                          </a:solidFill>
                          <a:effectLst/>
                          <a:latin typeface="+mn-lt"/>
                          <a:ea typeface="+mn-ea"/>
                          <a:cs typeface="+mn-cs"/>
                        </a:rPr>
                        <a:t>The support vector machine (SVM) algorithm is applied.</a:t>
                      </a:r>
                      <a:endParaRPr lang="en-IN" dirty="0"/>
                    </a:p>
                  </a:txBody>
                  <a:tcPr/>
                </a:tc>
                <a:tc>
                  <a:txBody>
                    <a:bodyPr/>
                    <a:lstStyle/>
                    <a:p>
                      <a:pPr algn="just"/>
                      <a:endParaRPr lang="en-US" sz="1800" kern="1200" dirty="0">
                        <a:solidFill>
                          <a:schemeClr val="dk1"/>
                        </a:solidFill>
                        <a:effectLst/>
                        <a:latin typeface="+mn-lt"/>
                        <a:ea typeface="+mn-ea"/>
                        <a:cs typeface="+mn-cs"/>
                      </a:endParaRPr>
                    </a:p>
                    <a:p>
                      <a:pPr algn="just"/>
                      <a:r>
                        <a:rPr lang="en-US" sz="1800" kern="1200" dirty="0">
                          <a:solidFill>
                            <a:schemeClr val="dk1"/>
                          </a:solidFill>
                          <a:effectLst/>
                          <a:latin typeface="+mn-lt"/>
                          <a:ea typeface="+mn-ea"/>
                          <a:cs typeface="+mn-cs"/>
                        </a:rPr>
                        <a:t>The dataset is taken from TCIA which contains CT scan images . (SVM) algorithm is applied as the classifier to classify the detected tumor into malignant or benign. </a:t>
                      </a:r>
                      <a:endParaRPr lang="en-IN" dirty="0"/>
                    </a:p>
                  </a:txBody>
                  <a:tcPr/>
                </a:tc>
                <a:extLst>
                  <a:ext uri="{0D108BD9-81ED-4DB2-BD59-A6C34878D82A}">
                    <a16:rowId xmlns:a16="http://schemas.microsoft.com/office/drawing/2014/main" val="3437464936"/>
                  </a:ext>
                </a:extLst>
              </a:tr>
              <a:tr h="892579">
                <a:tc>
                  <a:txBody>
                    <a:bodyPr/>
                    <a:lstStyle/>
                    <a:p>
                      <a:endParaRPr lang="en-US" dirty="0"/>
                    </a:p>
                    <a:p>
                      <a:r>
                        <a:rPr lang="en-US" dirty="0"/>
                        <a:t>  [2]</a:t>
                      </a:r>
                      <a:endParaRPr lang="en-IN" dirty="0"/>
                    </a:p>
                  </a:txBody>
                  <a:tcPr/>
                </a:tc>
                <a:tc>
                  <a:txBody>
                    <a:bodyPr/>
                    <a:lstStyle/>
                    <a:p>
                      <a:pPr algn="just"/>
                      <a:r>
                        <a:rPr lang="en-US" sz="1800" kern="1200" dirty="0">
                          <a:solidFill>
                            <a:schemeClr val="dk1"/>
                          </a:solidFill>
                          <a:effectLst/>
                          <a:latin typeface="+mn-lt"/>
                          <a:ea typeface="+mn-ea"/>
                          <a:cs typeface="+mn-cs"/>
                        </a:rPr>
                        <a:t>Lung cancer detection and classification based on </a:t>
                      </a:r>
                      <a:r>
                        <a:rPr lang="en-US" sz="1800" kern="1200" dirty="0" err="1">
                          <a:solidFill>
                            <a:schemeClr val="dk1"/>
                          </a:solidFill>
                          <a:effectLst/>
                          <a:latin typeface="+mn-lt"/>
                          <a:ea typeface="+mn-ea"/>
                          <a:cs typeface="+mn-cs"/>
                        </a:rPr>
                        <a:t>alexnet</a:t>
                      </a:r>
                      <a:r>
                        <a:rPr lang="en-US" sz="1800" kern="1200" dirty="0">
                          <a:solidFill>
                            <a:schemeClr val="dk1"/>
                          </a:solidFill>
                          <a:effectLst/>
                          <a:latin typeface="+mn-lt"/>
                          <a:ea typeface="+mn-ea"/>
                          <a:cs typeface="+mn-cs"/>
                        </a:rPr>
                        <a:t> CNN</a:t>
                      </a:r>
                      <a:endParaRPr lang="en-US" dirty="0"/>
                    </a:p>
                  </a:txBody>
                  <a:tcPr/>
                </a:tc>
                <a:tc>
                  <a:txBody>
                    <a:bodyPr/>
                    <a:lstStyle/>
                    <a:p>
                      <a:pPr algn="just"/>
                      <a:r>
                        <a:rPr lang="en-US" sz="1800" kern="1200" dirty="0">
                          <a:solidFill>
                            <a:schemeClr val="dk1"/>
                          </a:solidFill>
                          <a:effectLst/>
                          <a:latin typeface="+mn-lt"/>
                          <a:ea typeface="+mn-ea"/>
                          <a:cs typeface="+mn-cs"/>
                        </a:rPr>
                        <a:t>The classification is performed using the Alex Net CNN model. </a:t>
                      </a:r>
                      <a:endParaRPr lang="en-IN" dirty="0"/>
                    </a:p>
                  </a:txBody>
                  <a:tcPr/>
                </a:tc>
                <a:tc>
                  <a:txBody>
                    <a:bodyPr/>
                    <a:lstStyle/>
                    <a:p>
                      <a:r>
                        <a:rPr lang="en-US" sz="1800" kern="1200" dirty="0">
                          <a:solidFill>
                            <a:schemeClr val="dk1"/>
                          </a:solidFill>
                          <a:effectLst/>
                          <a:latin typeface="+mn-lt"/>
                          <a:ea typeface="+mn-ea"/>
                          <a:cs typeface="+mn-cs"/>
                        </a:rPr>
                        <a:t>The classification is performed using the AlexNet CNN model. This paper claims an accuracy of 96%.</a:t>
                      </a:r>
                      <a:endParaRPr lang="en-IN" sz="1800" kern="1200" dirty="0">
                        <a:solidFill>
                          <a:schemeClr val="dk1"/>
                        </a:solidFill>
                        <a:effectLst/>
                        <a:latin typeface="+mn-lt"/>
                        <a:ea typeface="+mn-ea"/>
                        <a:cs typeface="+mn-cs"/>
                      </a:endParaRPr>
                    </a:p>
                  </a:txBody>
                  <a:tcPr/>
                </a:tc>
                <a:extLst>
                  <a:ext uri="{0D108BD9-81ED-4DB2-BD59-A6C34878D82A}">
                    <a16:rowId xmlns:a16="http://schemas.microsoft.com/office/drawing/2014/main" val="3372858884"/>
                  </a:ext>
                </a:extLst>
              </a:tr>
              <a:tr h="2002092">
                <a:tc>
                  <a:txBody>
                    <a:bodyPr/>
                    <a:lstStyle/>
                    <a:p>
                      <a:endParaRPr lang="en-US" dirty="0"/>
                    </a:p>
                    <a:p>
                      <a:r>
                        <a:rPr lang="en-US" dirty="0"/>
                        <a:t>  [3]</a:t>
                      </a:r>
                    </a:p>
                  </a:txBody>
                  <a:tcPr/>
                </a:tc>
                <a:tc>
                  <a:txBody>
                    <a:bodyPr/>
                    <a:lstStyle/>
                    <a:p>
                      <a:pPr algn="just"/>
                      <a:r>
                        <a:rPr lang="en-US" sz="1800" kern="1200" dirty="0">
                          <a:solidFill>
                            <a:schemeClr val="dk1"/>
                          </a:solidFill>
                          <a:effectLst/>
                          <a:latin typeface="+mn-lt"/>
                          <a:ea typeface="+mn-ea"/>
                          <a:cs typeface="+mn-cs"/>
                        </a:rPr>
                        <a:t>Lung Cancer Detection Based On CT-Scan Images With Detection Features Using Gray Level Co-Occurrence Matrix (GLCM) and Support Vector Machine (SVM) Methods</a:t>
                      </a:r>
                      <a:endParaRPr lang="en-US" dirty="0"/>
                    </a:p>
                  </a:txBody>
                  <a:tcPr/>
                </a:tc>
                <a:tc>
                  <a:txBody>
                    <a:bodyPr/>
                    <a:lstStyle/>
                    <a:p>
                      <a:r>
                        <a:rPr lang="en-US" dirty="0"/>
                        <a:t> </a:t>
                      </a:r>
                    </a:p>
                    <a:p>
                      <a:r>
                        <a:rPr lang="en-US" dirty="0"/>
                        <a:t> </a:t>
                      </a:r>
                    </a:p>
                    <a:p>
                      <a:endParaRPr lang="en-US" dirty="0"/>
                    </a:p>
                    <a:p>
                      <a:endParaRPr lang="en-US" dirty="0"/>
                    </a:p>
                    <a:p>
                      <a:r>
                        <a:rPr lang="en-US" dirty="0"/>
                        <a:t>  Support vector Machine</a:t>
                      </a:r>
                      <a:endParaRPr lang="en-IN" dirty="0"/>
                    </a:p>
                  </a:txBody>
                  <a:tcPr/>
                </a:tc>
                <a:tc>
                  <a:txBody>
                    <a:bodyPr/>
                    <a:lstStyle/>
                    <a:p>
                      <a:pPr algn="just"/>
                      <a:endParaRPr lang="en-US" sz="1800" kern="1200" dirty="0">
                        <a:solidFill>
                          <a:schemeClr val="dk1"/>
                        </a:solidFill>
                        <a:effectLst/>
                        <a:latin typeface="+mn-lt"/>
                        <a:ea typeface="+mn-ea"/>
                        <a:cs typeface="+mn-cs"/>
                      </a:endParaRPr>
                    </a:p>
                    <a:p>
                      <a:pPr algn="just"/>
                      <a:endParaRPr lang="en-US" sz="1800" kern="1200" dirty="0">
                        <a:solidFill>
                          <a:schemeClr val="dk1"/>
                        </a:solidFill>
                        <a:effectLst/>
                        <a:latin typeface="+mn-lt"/>
                        <a:ea typeface="+mn-ea"/>
                        <a:cs typeface="+mn-cs"/>
                      </a:endParaRPr>
                    </a:p>
                    <a:p>
                      <a:pPr algn="just"/>
                      <a:endParaRPr lang="en-US" sz="1800" kern="1200" dirty="0">
                        <a:solidFill>
                          <a:schemeClr val="dk1"/>
                        </a:solidFill>
                        <a:effectLst/>
                        <a:latin typeface="+mn-lt"/>
                        <a:ea typeface="+mn-ea"/>
                        <a:cs typeface="+mn-cs"/>
                      </a:endParaRPr>
                    </a:p>
                    <a:p>
                      <a:pPr algn="just"/>
                      <a:r>
                        <a:rPr lang="en-US" sz="1800" kern="1200" dirty="0">
                          <a:solidFill>
                            <a:schemeClr val="dk1"/>
                          </a:solidFill>
                          <a:effectLst/>
                          <a:latin typeface="+mn-lt"/>
                          <a:ea typeface="+mn-ea"/>
                          <a:cs typeface="+mn-cs"/>
                        </a:rPr>
                        <a:t>Images were  converted into grey scaled SVM is used as a classifier. This model achieved an accuracy of 83.33%. </a:t>
                      </a:r>
                      <a:endParaRPr lang="en-IN" dirty="0"/>
                    </a:p>
                  </a:txBody>
                  <a:tcPr/>
                </a:tc>
                <a:extLst>
                  <a:ext uri="{0D108BD9-81ED-4DB2-BD59-A6C34878D82A}">
                    <a16:rowId xmlns:a16="http://schemas.microsoft.com/office/drawing/2014/main" val="1707576184"/>
                  </a:ext>
                </a:extLst>
              </a:tr>
            </a:tbl>
          </a:graphicData>
        </a:graphic>
      </p:graphicFrame>
    </p:spTree>
    <p:extLst>
      <p:ext uri="{BB962C8B-B14F-4D97-AF65-F5344CB8AC3E}">
        <p14:creationId xmlns:p14="http://schemas.microsoft.com/office/powerpoint/2010/main" val="454671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962A5B6-37E3-4333-BB27-DD5E0D1743A8}"/>
              </a:ext>
            </a:extLst>
          </p:cNvPr>
          <p:cNvGraphicFramePr>
            <a:graphicFrameLocks noGrp="1"/>
          </p:cNvGraphicFramePr>
          <p:nvPr>
            <p:ph idx="1"/>
            <p:extLst>
              <p:ext uri="{D42A27DB-BD31-4B8C-83A1-F6EECF244321}">
                <p14:modId xmlns:p14="http://schemas.microsoft.com/office/powerpoint/2010/main" val="213127534"/>
              </p:ext>
            </p:extLst>
          </p:nvPr>
        </p:nvGraphicFramePr>
        <p:xfrm>
          <a:off x="474207" y="701040"/>
          <a:ext cx="10873409" cy="6045200"/>
        </p:xfrm>
        <a:graphic>
          <a:graphicData uri="http://schemas.openxmlformats.org/drawingml/2006/table">
            <a:tbl>
              <a:tblPr firstRow="1" bandRow="1">
                <a:tableStyleId>{073A0DAA-6AF3-43AB-8588-CEC1D06C72B9}</a:tableStyleId>
              </a:tblPr>
              <a:tblGrid>
                <a:gridCol w="1420260">
                  <a:extLst>
                    <a:ext uri="{9D8B030D-6E8A-4147-A177-3AD203B41FA5}">
                      <a16:colId xmlns:a16="http://schemas.microsoft.com/office/drawing/2014/main" val="2434302261"/>
                    </a:ext>
                  </a:extLst>
                </a:gridCol>
                <a:gridCol w="2757487">
                  <a:extLst>
                    <a:ext uri="{9D8B030D-6E8A-4147-A177-3AD203B41FA5}">
                      <a16:colId xmlns:a16="http://schemas.microsoft.com/office/drawing/2014/main" val="272299010"/>
                    </a:ext>
                  </a:extLst>
                </a:gridCol>
                <a:gridCol w="2757487">
                  <a:extLst>
                    <a:ext uri="{9D8B030D-6E8A-4147-A177-3AD203B41FA5}">
                      <a16:colId xmlns:a16="http://schemas.microsoft.com/office/drawing/2014/main" val="4205025254"/>
                    </a:ext>
                  </a:extLst>
                </a:gridCol>
                <a:gridCol w="3938175">
                  <a:extLst>
                    <a:ext uri="{9D8B030D-6E8A-4147-A177-3AD203B41FA5}">
                      <a16:colId xmlns:a16="http://schemas.microsoft.com/office/drawing/2014/main" val="779126912"/>
                    </a:ext>
                  </a:extLst>
                </a:gridCol>
              </a:tblGrid>
              <a:tr h="833120">
                <a:tc>
                  <a:txBody>
                    <a:bodyPr/>
                    <a:lstStyle/>
                    <a:p>
                      <a:endParaRPr lang="en-US" dirty="0"/>
                    </a:p>
                    <a:p>
                      <a:r>
                        <a:rPr lang="en-US" dirty="0"/>
                        <a:t>    paper</a:t>
                      </a:r>
                      <a:endParaRPr lang="en-IN" dirty="0"/>
                    </a:p>
                  </a:txBody>
                  <a:tcPr/>
                </a:tc>
                <a:tc>
                  <a:txBody>
                    <a:bodyPr/>
                    <a:lstStyle/>
                    <a:p>
                      <a:endParaRPr lang="en-US" dirty="0"/>
                    </a:p>
                    <a:p>
                      <a:r>
                        <a:rPr lang="en-US" dirty="0"/>
                        <a:t>              Title</a:t>
                      </a:r>
                      <a:endParaRPr lang="en-IN" dirty="0"/>
                    </a:p>
                  </a:txBody>
                  <a:tcPr/>
                </a:tc>
                <a:tc>
                  <a:txBody>
                    <a:bodyPr/>
                    <a:lstStyle/>
                    <a:p>
                      <a:r>
                        <a:rPr lang="en-US" dirty="0"/>
                        <a:t>       </a:t>
                      </a:r>
                    </a:p>
                    <a:p>
                      <a:r>
                        <a:rPr lang="en-US" dirty="0"/>
                        <a:t>       Technique Used</a:t>
                      </a:r>
                      <a:endParaRPr lang="en-IN" dirty="0"/>
                    </a:p>
                  </a:txBody>
                  <a:tcPr/>
                </a:tc>
                <a:tc>
                  <a:txBody>
                    <a:bodyPr/>
                    <a:lstStyle/>
                    <a:p>
                      <a:endParaRPr lang="en-US" dirty="0"/>
                    </a:p>
                    <a:p>
                      <a:r>
                        <a:rPr lang="en-US" dirty="0"/>
                        <a:t>                         Findings</a:t>
                      </a:r>
                      <a:endParaRPr lang="en-IN" dirty="0"/>
                    </a:p>
                  </a:txBody>
                  <a:tcPr/>
                </a:tc>
                <a:extLst>
                  <a:ext uri="{0D108BD9-81ED-4DB2-BD59-A6C34878D82A}">
                    <a16:rowId xmlns:a16="http://schemas.microsoft.com/office/drawing/2014/main" val="4182578047"/>
                  </a:ext>
                </a:extLst>
              </a:tr>
              <a:tr h="801023">
                <a:tc>
                  <a:txBody>
                    <a:bodyPr/>
                    <a:lstStyle/>
                    <a:p>
                      <a:r>
                        <a:rPr lang="en-US" dirty="0"/>
                        <a:t>    </a:t>
                      </a:r>
                    </a:p>
                    <a:p>
                      <a:endParaRPr lang="en-US" dirty="0"/>
                    </a:p>
                    <a:p>
                      <a:r>
                        <a:rPr lang="en-US" dirty="0"/>
                        <a:t>     [4]</a:t>
                      </a:r>
                      <a:endParaRPr lang="en-IN" dirty="0"/>
                    </a:p>
                  </a:txBody>
                  <a:tcPr/>
                </a:tc>
                <a:tc>
                  <a:txBody>
                    <a:bodyPr/>
                    <a:lstStyle/>
                    <a:p>
                      <a:r>
                        <a:rPr lang="en-US" dirty="0"/>
                        <a:t>  </a:t>
                      </a:r>
                    </a:p>
                    <a:p>
                      <a:pPr algn="just"/>
                      <a:r>
                        <a:rPr lang="en-US" sz="1800" kern="1200" dirty="0">
                          <a:solidFill>
                            <a:schemeClr val="dk1"/>
                          </a:solidFill>
                          <a:effectLst/>
                          <a:latin typeface="+mn-lt"/>
                          <a:ea typeface="+mn-ea"/>
                          <a:cs typeface="+mn-cs"/>
                        </a:rPr>
                        <a:t>Classification of Lung Cancer Stages from CT Scan Images Using Image Processing and k-Nearest Neighbours</a:t>
                      </a:r>
                      <a:endParaRPr lang="en-US" dirty="0"/>
                    </a:p>
                    <a:p>
                      <a:pPr algn="just"/>
                      <a:r>
                        <a:rPr lang="en-US" dirty="0"/>
                        <a:t>    </a:t>
                      </a:r>
                      <a:endParaRPr lang="en-IN" dirty="0"/>
                    </a:p>
                  </a:txBody>
                  <a:tcPr/>
                </a:tc>
                <a:tc>
                  <a:txBody>
                    <a:bodyPr/>
                    <a:lstStyle/>
                    <a:p>
                      <a:pPr algn="just"/>
                      <a:endParaRPr lang="en-US" sz="1800" kern="1200" dirty="0">
                        <a:solidFill>
                          <a:schemeClr val="dk1"/>
                        </a:solidFill>
                        <a:effectLst/>
                        <a:latin typeface="+mn-lt"/>
                        <a:ea typeface="+mn-ea"/>
                        <a:cs typeface="+mn-cs"/>
                      </a:endParaRPr>
                    </a:p>
                    <a:p>
                      <a:pPr algn="just"/>
                      <a:r>
                        <a:rPr lang="en-US" sz="1800" kern="1200" dirty="0">
                          <a:solidFill>
                            <a:schemeClr val="dk1"/>
                          </a:solidFill>
                          <a:effectLst/>
                          <a:latin typeface="+mn-lt"/>
                          <a:ea typeface="+mn-ea"/>
                          <a:cs typeface="+mn-cs"/>
                        </a:rPr>
                        <a:t>k-nearest neighbors(kNN) algorithm was used to classify the input pattern.</a:t>
                      </a:r>
                      <a:endParaRPr lang="en-IN" dirty="0"/>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Images were obtained from each patient and each image collected was of size 512x512 pixels. This paper achieved an accuracy of 98.15% with the help of using KNN Algorithm</a:t>
                      </a:r>
                      <a:endParaRPr lang="en-IN" sz="1800" kern="1200" dirty="0">
                        <a:solidFill>
                          <a:schemeClr val="dk1"/>
                        </a:solidFill>
                        <a:effectLst/>
                        <a:latin typeface="+mn-lt"/>
                        <a:ea typeface="+mn-ea"/>
                        <a:cs typeface="+mn-cs"/>
                      </a:endParaRPr>
                    </a:p>
                  </a:txBody>
                  <a:tcPr/>
                </a:tc>
                <a:extLst>
                  <a:ext uri="{0D108BD9-81ED-4DB2-BD59-A6C34878D82A}">
                    <a16:rowId xmlns:a16="http://schemas.microsoft.com/office/drawing/2014/main" val="1657541533"/>
                  </a:ext>
                </a:extLst>
              </a:tr>
              <a:tr h="801023">
                <a:tc>
                  <a:txBody>
                    <a:bodyPr/>
                    <a:lstStyle/>
                    <a:p>
                      <a:r>
                        <a:rPr lang="en-US" dirty="0"/>
                        <a:t>   </a:t>
                      </a:r>
                    </a:p>
                    <a:p>
                      <a:r>
                        <a:rPr lang="en-US" dirty="0"/>
                        <a:t>     [5]</a:t>
                      </a:r>
                      <a:endParaRPr lang="en-IN" dirty="0"/>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classificationof pulmonary nodules using deep learning and swarm intelligence</a:t>
                      </a:r>
                      <a:endParaRPr lang="en-US" dirty="0"/>
                    </a:p>
                    <a:p>
                      <a:pPr marL="0" marR="0" lvl="0" indent="0" algn="just" defTabSz="457200" rtl="0" eaLnBrk="1" fontAlgn="auto" latinLnBrk="0" hangingPunct="1">
                        <a:lnSpc>
                          <a:spcPct val="100000"/>
                        </a:lnSpc>
                        <a:spcBef>
                          <a:spcPts val="0"/>
                        </a:spcBef>
                        <a:spcAft>
                          <a:spcPts val="0"/>
                        </a:spcAft>
                        <a:buClrTx/>
                        <a:buSzTx/>
                        <a:buFontTx/>
                        <a:buNone/>
                        <a:tabLst/>
                        <a:defRPr/>
                      </a:pPr>
                      <a:r>
                        <a:rPr lang="en-US" dirty="0"/>
                        <a:t>   </a:t>
                      </a:r>
                      <a:endParaRPr lang="en-IN" dirty="0"/>
                    </a:p>
                  </a:txBody>
                  <a:tcPr/>
                </a:tc>
                <a:tc>
                  <a:txBody>
                    <a:bodyPr/>
                    <a:lstStyle/>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Gravitational Search Algorithm.</a:t>
                      </a:r>
                      <a:endParaRPr lang="en-IN" dirty="0"/>
                    </a:p>
                  </a:txBody>
                  <a:tcPr/>
                </a:tc>
                <a:tc>
                  <a:txBody>
                    <a:bodyPr/>
                    <a:lstStyle/>
                    <a:p>
                      <a:pPr algn="just"/>
                      <a:r>
                        <a:rPr lang="en-US" sz="1800" kern="1200" dirty="0">
                          <a:solidFill>
                            <a:schemeClr val="dk1"/>
                          </a:solidFill>
                          <a:effectLst/>
                          <a:latin typeface="+mn-lt"/>
                          <a:ea typeface="+mn-ea"/>
                          <a:cs typeface="+mn-cs"/>
                        </a:rPr>
                        <a:t>The model is developed using a U-Net convolutional neural network. the maximum specificity of 98.52% with Gravitational Search Algorithm. </a:t>
                      </a:r>
                      <a:endParaRPr lang="en-IN" dirty="0"/>
                    </a:p>
                  </a:txBody>
                  <a:tcPr/>
                </a:tc>
                <a:extLst>
                  <a:ext uri="{0D108BD9-81ED-4DB2-BD59-A6C34878D82A}">
                    <a16:rowId xmlns:a16="http://schemas.microsoft.com/office/drawing/2014/main" val="16398786"/>
                  </a:ext>
                </a:extLst>
              </a:tr>
              <a:tr h="801023">
                <a:tc>
                  <a:txBody>
                    <a:bodyPr/>
                    <a:lstStyle/>
                    <a:p>
                      <a:r>
                        <a:rPr lang="en-US" dirty="0"/>
                        <a:t>    </a:t>
                      </a:r>
                    </a:p>
                    <a:p>
                      <a:r>
                        <a:rPr lang="en-US" dirty="0"/>
                        <a:t>     [6]</a:t>
                      </a:r>
                      <a:endParaRPr lang="en-IN" dirty="0"/>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The Lung Cancer Predictive Accuracy for Non-Smokers Using Classification and HFPS Algorithm</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a:t>
                      </a:r>
                      <a:endParaRPr lang="en-IN" dirty="0"/>
                    </a:p>
                  </a:txBody>
                  <a:tcPr/>
                </a:tc>
                <a:tc>
                  <a:txBody>
                    <a:bodyPr/>
                    <a:lstStyle/>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HFPS Feature Selection algorithm along </a:t>
                      </a:r>
                      <a:endParaRPr lang="en-IN" dirty="0"/>
                    </a:p>
                  </a:txBody>
                  <a:tcPr/>
                </a:tc>
                <a:tc>
                  <a:txBody>
                    <a:bodyPr/>
                    <a:lstStyle/>
                    <a:p>
                      <a:pPr algn="just"/>
                      <a:r>
                        <a:rPr lang="en-US" sz="1800" kern="1200" dirty="0">
                          <a:solidFill>
                            <a:schemeClr val="dk1"/>
                          </a:solidFill>
                          <a:effectLst/>
                          <a:latin typeface="+mn-lt"/>
                          <a:ea typeface="+mn-ea"/>
                          <a:cs typeface="+mn-cs"/>
                        </a:rPr>
                        <a:t>The maximum accuracy achieved was 97.43% by using the HFPS Feature Selection algorithm along with the Recurrent Neural Networks classifier</a:t>
                      </a:r>
                      <a:endParaRPr lang="en-IN" dirty="0"/>
                    </a:p>
                  </a:txBody>
                  <a:tcPr/>
                </a:tc>
                <a:extLst>
                  <a:ext uri="{0D108BD9-81ED-4DB2-BD59-A6C34878D82A}">
                    <a16:rowId xmlns:a16="http://schemas.microsoft.com/office/drawing/2014/main" val="3941200322"/>
                  </a:ext>
                </a:extLst>
              </a:tr>
            </a:tbl>
          </a:graphicData>
        </a:graphic>
      </p:graphicFrame>
    </p:spTree>
    <p:extLst>
      <p:ext uri="{BB962C8B-B14F-4D97-AF65-F5344CB8AC3E}">
        <p14:creationId xmlns:p14="http://schemas.microsoft.com/office/powerpoint/2010/main" val="1543927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9DC0D77-709D-4680-A71E-F8E96226C302}"/>
              </a:ext>
            </a:extLst>
          </p:cNvPr>
          <p:cNvGraphicFramePr>
            <a:graphicFrameLocks noGrp="1"/>
          </p:cNvGraphicFramePr>
          <p:nvPr>
            <p:ph idx="1"/>
            <p:extLst>
              <p:ext uri="{D42A27DB-BD31-4B8C-83A1-F6EECF244321}">
                <p14:modId xmlns:p14="http://schemas.microsoft.com/office/powerpoint/2010/main" val="556004953"/>
              </p:ext>
            </p:extLst>
          </p:nvPr>
        </p:nvGraphicFramePr>
        <p:xfrm>
          <a:off x="576470" y="815009"/>
          <a:ext cx="10605052" cy="5722944"/>
        </p:xfrm>
        <a:graphic>
          <a:graphicData uri="http://schemas.openxmlformats.org/drawingml/2006/table">
            <a:tbl>
              <a:tblPr firstRow="1" bandRow="1">
                <a:tableStyleId>{073A0DAA-6AF3-43AB-8588-CEC1D06C72B9}</a:tableStyleId>
              </a:tblPr>
              <a:tblGrid>
                <a:gridCol w="874643">
                  <a:extLst>
                    <a:ext uri="{9D8B030D-6E8A-4147-A177-3AD203B41FA5}">
                      <a16:colId xmlns:a16="http://schemas.microsoft.com/office/drawing/2014/main" val="1782890482"/>
                    </a:ext>
                  </a:extLst>
                </a:gridCol>
                <a:gridCol w="3223591">
                  <a:extLst>
                    <a:ext uri="{9D8B030D-6E8A-4147-A177-3AD203B41FA5}">
                      <a16:colId xmlns:a16="http://schemas.microsoft.com/office/drawing/2014/main" val="1656213669"/>
                    </a:ext>
                  </a:extLst>
                </a:gridCol>
                <a:gridCol w="2757487">
                  <a:extLst>
                    <a:ext uri="{9D8B030D-6E8A-4147-A177-3AD203B41FA5}">
                      <a16:colId xmlns:a16="http://schemas.microsoft.com/office/drawing/2014/main" val="896729128"/>
                    </a:ext>
                  </a:extLst>
                </a:gridCol>
                <a:gridCol w="3749331">
                  <a:extLst>
                    <a:ext uri="{9D8B030D-6E8A-4147-A177-3AD203B41FA5}">
                      <a16:colId xmlns:a16="http://schemas.microsoft.com/office/drawing/2014/main" val="106040703"/>
                    </a:ext>
                  </a:extLst>
                </a:gridCol>
              </a:tblGrid>
              <a:tr h="785184">
                <a:tc>
                  <a:txBody>
                    <a:bodyPr/>
                    <a:lstStyle/>
                    <a:p>
                      <a:endParaRPr lang="en-US" dirty="0"/>
                    </a:p>
                    <a:p>
                      <a:r>
                        <a:rPr lang="en-US" dirty="0"/>
                        <a:t>  paper</a:t>
                      </a:r>
                      <a:endParaRPr lang="en-IN" dirty="0"/>
                    </a:p>
                  </a:txBody>
                  <a:tcPr/>
                </a:tc>
                <a:tc>
                  <a:txBody>
                    <a:bodyPr/>
                    <a:lstStyle/>
                    <a:p>
                      <a:endParaRPr lang="en-US" dirty="0"/>
                    </a:p>
                    <a:p>
                      <a:r>
                        <a:rPr lang="en-US" dirty="0"/>
                        <a:t>              Title</a:t>
                      </a:r>
                      <a:endParaRPr lang="en-IN" dirty="0"/>
                    </a:p>
                  </a:txBody>
                  <a:tcPr/>
                </a:tc>
                <a:tc>
                  <a:txBody>
                    <a:bodyPr/>
                    <a:lstStyle/>
                    <a:p>
                      <a:endParaRPr lang="en-US" dirty="0"/>
                    </a:p>
                    <a:p>
                      <a:r>
                        <a:rPr lang="en-US" dirty="0"/>
                        <a:t>      Technique Used</a:t>
                      </a:r>
                      <a:endParaRPr lang="en-IN" dirty="0"/>
                    </a:p>
                  </a:txBody>
                  <a:tcPr/>
                </a:tc>
                <a:tc>
                  <a:txBody>
                    <a:bodyPr/>
                    <a:lstStyle/>
                    <a:p>
                      <a:endParaRPr lang="en-US" dirty="0"/>
                    </a:p>
                    <a:p>
                      <a:r>
                        <a:rPr lang="en-IN" dirty="0"/>
                        <a:t>                         Findings</a:t>
                      </a:r>
                    </a:p>
                  </a:txBody>
                  <a:tcPr/>
                </a:tc>
                <a:extLst>
                  <a:ext uri="{0D108BD9-81ED-4DB2-BD59-A6C34878D82A}">
                    <a16:rowId xmlns:a16="http://schemas.microsoft.com/office/drawing/2014/main" val="2243426855"/>
                  </a:ext>
                </a:extLst>
              </a:tr>
              <a:tr h="1401788">
                <a:tc>
                  <a:txBody>
                    <a:bodyPr/>
                    <a:lstStyle/>
                    <a:p>
                      <a:endParaRPr lang="en-US" dirty="0"/>
                    </a:p>
                    <a:p>
                      <a:r>
                        <a:rPr lang="en-US" dirty="0"/>
                        <a:t>    [7]</a:t>
                      </a:r>
                      <a:endParaRPr lang="en-IN" dirty="0"/>
                    </a:p>
                  </a:txBody>
                  <a:tcPr/>
                </a:tc>
                <a:tc>
                  <a:txBody>
                    <a:bodyPr/>
                    <a:lstStyle/>
                    <a:p>
                      <a:pPr algn="just"/>
                      <a:r>
                        <a:rPr lang="en-US" sz="1800" kern="1200" dirty="0">
                          <a:solidFill>
                            <a:schemeClr val="dk1"/>
                          </a:solidFill>
                          <a:effectLst/>
                          <a:latin typeface="+mn-lt"/>
                          <a:ea typeface="+mn-ea"/>
                          <a:cs typeface="+mn-cs"/>
                        </a:rPr>
                        <a:t>A Holistic Performance Comparison for Lung Cancer Classification Using Swarm Intelligence Techniques</a:t>
                      </a:r>
                      <a:endParaRPr lang="en-IN" dirty="0"/>
                    </a:p>
                  </a:txBody>
                  <a:tcPr/>
                </a:tc>
                <a:tc>
                  <a:txBody>
                    <a:bodyPr/>
                    <a:lstStyle/>
                    <a:p>
                      <a:pPr algn="just"/>
                      <a:r>
                        <a:rPr lang="en-US" sz="1800" kern="1200" dirty="0">
                          <a:solidFill>
                            <a:schemeClr val="dk1"/>
                          </a:solidFill>
                          <a:effectLst/>
                          <a:latin typeface="+mn-lt"/>
                          <a:ea typeface="+mn-ea"/>
                          <a:cs typeface="+mn-cs"/>
                        </a:rPr>
                        <a:t>Naive Bayesian Classifier, Support Vector Machine, Decision trees, and k-nearest neighbors algorithms.</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   The paper claims the accuracy of   .   99.10%. </a:t>
                      </a:r>
                      <a:endParaRPr lang="en-IN" sz="1800" kern="1200" dirty="0">
                        <a:solidFill>
                          <a:schemeClr val="dk1"/>
                        </a:solidFill>
                        <a:effectLst/>
                        <a:latin typeface="+mn-lt"/>
                        <a:ea typeface="+mn-ea"/>
                        <a:cs typeface="+mn-cs"/>
                      </a:endParaRPr>
                    </a:p>
                    <a:p>
                      <a:endParaRPr lang="en-IN" dirty="0"/>
                    </a:p>
                  </a:txBody>
                  <a:tcPr/>
                </a:tc>
                <a:extLst>
                  <a:ext uri="{0D108BD9-81ED-4DB2-BD59-A6C34878D82A}">
                    <a16:rowId xmlns:a16="http://schemas.microsoft.com/office/drawing/2014/main" val="1017743588"/>
                  </a:ext>
                </a:extLst>
              </a:tr>
              <a:tr h="1664623">
                <a:tc>
                  <a:txBody>
                    <a:bodyPr/>
                    <a:lstStyle/>
                    <a:p>
                      <a:r>
                        <a:rPr lang="en-US" dirty="0"/>
                        <a:t>    </a:t>
                      </a:r>
                    </a:p>
                    <a:p>
                      <a:r>
                        <a:rPr lang="en-US" dirty="0"/>
                        <a:t>    [8]</a:t>
                      </a:r>
                      <a:endParaRPr lang="en-IN" dirty="0"/>
                    </a:p>
                  </a:txBody>
                  <a:tcPr/>
                </a:tc>
                <a:tc>
                  <a:txBody>
                    <a:bodyPr/>
                    <a:lstStyle/>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Lung Cancer Detection Using Ct Scan Images</a:t>
                      </a:r>
                      <a:endParaRPr lang="en-US" dirty="0"/>
                    </a:p>
                  </a:txBody>
                  <a:tcPr/>
                </a:tc>
                <a:tc>
                  <a:txBody>
                    <a:bodyPr/>
                    <a:lstStyle/>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A region-based segmentation technique</a:t>
                      </a:r>
                      <a:endParaRPr lang="en-IN" dirty="0"/>
                    </a:p>
                  </a:txBody>
                  <a:tcPr/>
                </a:tc>
                <a:tc>
                  <a:txBody>
                    <a:bodyPr/>
                    <a:lstStyle/>
                    <a:p>
                      <a:pPr algn="just"/>
                      <a:r>
                        <a:rPr lang="en-US" sz="1800" kern="1200" dirty="0">
                          <a:solidFill>
                            <a:schemeClr val="dk1"/>
                          </a:solidFill>
                          <a:effectLst/>
                          <a:latin typeface="+mn-lt"/>
                          <a:ea typeface="+mn-ea"/>
                          <a:cs typeface="+mn-cs"/>
                        </a:rPr>
                        <a:t>Gabor filter is used for image enhancement. After this binarization is performed and an active contour algorithm is applied to the binarized image later watershed transform is performed. </a:t>
                      </a:r>
                      <a:endParaRPr lang="en-IN" dirty="0"/>
                    </a:p>
                  </a:txBody>
                  <a:tcPr/>
                </a:tc>
                <a:extLst>
                  <a:ext uri="{0D108BD9-81ED-4DB2-BD59-A6C34878D82A}">
                    <a16:rowId xmlns:a16="http://schemas.microsoft.com/office/drawing/2014/main" val="1608237031"/>
                  </a:ext>
                </a:extLst>
              </a:tr>
              <a:tr h="1664623">
                <a:tc>
                  <a:txBody>
                    <a:bodyPr/>
                    <a:lstStyle/>
                    <a:p>
                      <a:r>
                        <a:rPr lang="en-US" dirty="0"/>
                        <a:t>   </a:t>
                      </a:r>
                    </a:p>
                    <a:p>
                      <a:r>
                        <a:rPr lang="en-US" dirty="0"/>
                        <a:t>    [9]</a:t>
                      </a:r>
                      <a:endParaRPr lang="en-IN" dirty="0"/>
                    </a:p>
                  </a:txBody>
                  <a:tcPr/>
                </a:tc>
                <a:tc>
                  <a:txBody>
                    <a:bodyPr/>
                    <a:lstStyle/>
                    <a:p>
                      <a:pPr algn="just"/>
                      <a:r>
                        <a:rPr lang="en-US" sz="1800" kern="1200" dirty="0">
                          <a:solidFill>
                            <a:schemeClr val="dk1"/>
                          </a:solidFill>
                          <a:effectLst/>
                          <a:latin typeface="+mn-lt"/>
                          <a:ea typeface="+mn-ea"/>
                          <a:cs typeface="+mn-cs"/>
                        </a:rPr>
                        <a:t>Feature selection using competitive coevolution of bio-inspired algorithms for the diagnosis of pulmonary emphysema.</a:t>
                      </a:r>
                      <a:endParaRPr lang="en-IN" dirty="0"/>
                    </a:p>
                    <a:p>
                      <a:endParaRPr lang="en-IN" dirty="0"/>
                    </a:p>
                  </a:txBody>
                  <a:tcPr/>
                </a:tc>
                <a:tc>
                  <a:txBody>
                    <a:bodyPr/>
                    <a:lstStyle/>
                    <a:p>
                      <a:r>
                        <a:rPr lang="en-US" sz="1800" kern="1200" dirty="0">
                          <a:solidFill>
                            <a:schemeClr val="dk1"/>
                          </a:solidFill>
                          <a:effectLst/>
                          <a:latin typeface="+mn-lt"/>
                          <a:ea typeface="+mn-ea"/>
                          <a:cs typeface="+mn-cs"/>
                        </a:rPr>
                        <a:t>The Shape Fuzzy C-Means clustering algorithm.</a:t>
                      </a:r>
                      <a:endParaRPr lang="en-IN" dirty="0"/>
                    </a:p>
                  </a:txBody>
                  <a:tcPr/>
                </a:tc>
                <a:tc>
                  <a:txBody>
                    <a:bodyPr/>
                    <a:lstStyle/>
                    <a:p>
                      <a:r>
                        <a:rPr lang="en-US" sz="1800" kern="1200" dirty="0">
                          <a:solidFill>
                            <a:schemeClr val="dk1"/>
                          </a:solidFill>
                          <a:effectLst/>
                          <a:latin typeface="+mn-lt"/>
                          <a:ea typeface="+mn-ea"/>
                          <a:cs typeface="+mn-cs"/>
                        </a:rPr>
                        <a:t>The model proposed in this paper achieved an accuracy of 93.74%.</a:t>
                      </a:r>
                      <a:endParaRPr lang="en-IN" dirty="0"/>
                    </a:p>
                  </a:txBody>
                  <a:tcPr/>
                </a:tc>
                <a:extLst>
                  <a:ext uri="{0D108BD9-81ED-4DB2-BD59-A6C34878D82A}">
                    <a16:rowId xmlns:a16="http://schemas.microsoft.com/office/drawing/2014/main" val="853335551"/>
                  </a:ext>
                </a:extLst>
              </a:tr>
            </a:tbl>
          </a:graphicData>
        </a:graphic>
      </p:graphicFrame>
    </p:spTree>
    <p:extLst>
      <p:ext uri="{BB962C8B-B14F-4D97-AF65-F5344CB8AC3E}">
        <p14:creationId xmlns:p14="http://schemas.microsoft.com/office/powerpoint/2010/main" val="1841812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1C0D99B-3165-4FA9-9E06-91C37AE24E6B}"/>
              </a:ext>
            </a:extLst>
          </p:cNvPr>
          <p:cNvGraphicFramePr>
            <a:graphicFrameLocks noGrp="1"/>
          </p:cNvGraphicFramePr>
          <p:nvPr>
            <p:ph idx="1"/>
            <p:extLst>
              <p:ext uri="{D42A27DB-BD31-4B8C-83A1-F6EECF244321}">
                <p14:modId xmlns:p14="http://schemas.microsoft.com/office/powerpoint/2010/main" val="3217213598"/>
              </p:ext>
            </p:extLst>
          </p:nvPr>
        </p:nvGraphicFramePr>
        <p:xfrm>
          <a:off x="670560" y="883920"/>
          <a:ext cx="10570597" cy="5516879"/>
        </p:xfrm>
        <a:graphic>
          <a:graphicData uri="http://schemas.openxmlformats.org/drawingml/2006/table">
            <a:tbl>
              <a:tblPr firstRow="1" bandRow="1">
                <a:tableStyleId>{073A0DAA-6AF3-43AB-8588-CEC1D06C72B9}</a:tableStyleId>
              </a:tblPr>
              <a:tblGrid>
                <a:gridCol w="818091">
                  <a:extLst>
                    <a:ext uri="{9D8B030D-6E8A-4147-A177-3AD203B41FA5}">
                      <a16:colId xmlns:a16="http://schemas.microsoft.com/office/drawing/2014/main" val="3909859384"/>
                    </a:ext>
                  </a:extLst>
                </a:gridCol>
                <a:gridCol w="3356920">
                  <a:extLst>
                    <a:ext uri="{9D8B030D-6E8A-4147-A177-3AD203B41FA5}">
                      <a16:colId xmlns:a16="http://schemas.microsoft.com/office/drawing/2014/main" val="4253283371"/>
                    </a:ext>
                  </a:extLst>
                </a:gridCol>
                <a:gridCol w="3197793">
                  <a:extLst>
                    <a:ext uri="{9D8B030D-6E8A-4147-A177-3AD203B41FA5}">
                      <a16:colId xmlns:a16="http://schemas.microsoft.com/office/drawing/2014/main" val="2471978671"/>
                    </a:ext>
                  </a:extLst>
                </a:gridCol>
                <a:gridCol w="3197793">
                  <a:extLst>
                    <a:ext uri="{9D8B030D-6E8A-4147-A177-3AD203B41FA5}">
                      <a16:colId xmlns:a16="http://schemas.microsoft.com/office/drawing/2014/main" val="2978517590"/>
                    </a:ext>
                  </a:extLst>
                </a:gridCol>
              </a:tblGrid>
              <a:tr h="878088">
                <a:tc>
                  <a:txBody>
                    <a:bodyPr/>
                    <a:lstStyle/>
                    <a:p>
                      <a:r>
                        <a:rPr lang="en-US" dirty="0"/>
                        <a:t>     </a:t>
                      </a:r>
                    </a:p>
                    <a:p>
                      <a:r>
                        <a:rPr lang="en-US" dirty="0"/>
                        <a:t>paper</a:t>
                      </a:r>
                    </a:p>
                  </a:txBody>
                  <a:tcPr/>
                </a:tc>
                <a:tc>
                  <a:txBody>
                    <a:bodyPr/>
                    <a:lstStyle/>
                    <a:p>
                      <a:r>
                        <a:rPr lang="en-US" dirty="0"/>
                        <a:t>   </a:t>
                      </a:r>
                    </a:p>
                    <a:p>
                      <a:r>
                        <a:rPr lang="en-US" dirty="0"/>
                        <a:t>                  Title</a:t>
                      </a:r>
                      <a:endParaRPr lang="en-IN" dirty="0"/>
                    </a:p>
                  </a:txBody>
                  <a:tcPr/>
                </a:tc>
                <a:tc>
                  <a:txBody>
                    <a:bodyPr/>
                    <a:lstStyle/>
                    <a:p>
                      <a:endParaRPr lang="en-US" dirty="0"/>
                    </a:p>
                    <a:p>
                      <a:r>
                        <a:rPr lang="en-US" dirty="0"/>
                        <a:t>       Technique Used</a:t>
                      </a:r>
                      <a:endParaRPr lang="en-IN" dirty="0"/>
                    </a:p>
                  </a:txBody>
                  <a:tcPr/>
                </a:tc>
                <a:tc>
                  <a:txBody>
                    <a:bodyPr/>
                    <a:lstStyle/>
                    <a:p>
                      <a:endParaRPr lang="en-US" dirty="0"/>
                    </a:p>
                    <a:p>
                      <a:r>
                        <a:rPr lang="en-US" dirty="0"/>
                        <a:t>                   Findings</a:t>
                      </a:r>
                      <a:endParaRPr lang="en-IN" dirty="0"/>
                    </a:p>
                  </a:txBody>
                  <a:tcPr/>
                </a:tc>
                <a:extLst>
                  <a:ext uri="{0D108BD9-81ED-4DB2-BD59-A6C34878D82A}">
                    <a16:rowId xmlns:a16="http://schemas.microsoft.com/office/drawing/2014/main" val="720742408"/>
                  </a:ext>
                </a:extLst>
              </a:tr>
              <a:tr h="1649348">
                <a:tc>
                  <a:txBody>
                    <a:bodyPr/>
                    <a:lstStyle/>
                    <a:p>
                      <a:endParaRPr lang="en-US" dirty="0"/>
                    </a:p>
                    <a:p>
                      <a:r>
                        <a:rPr lang="en-US" dirty="0"/>
                        <a:t>       [10]</a:t>
                      </a:r>
                      <a:endParaRPr lang="en-IN" dirty="0"/>
                    </a:p>
                  </a:txBody>
                  <a:tcPr/>
                </a:tc>
                <a:tc>
                  <a:txBody>
                    <a:bodyPr/>
                    <a:lstStyle/>
                    <a:p>
                      <a:pPr algn="just"/>
                      <a:endParaRPr lang="en-US" sz="1800" dirty="0"/>
                    </a:p>
                    <a:p>
                      <a:pPr algn="just"/>
                      <a:r>
                        <a:rPr lang="en-IN" sz="1800" dirty="0"/>
                        <a:t>Lung Cancer Detection Using Marker Controlled Watershed with SVM</a:t>
                      </a:r>
                      <a:endParaRPr lang="en-US" dirty="0"/>
                    </a:p>
                  </a:txBody>
                  <a:tcPr/>
                </a:tc>
                <a:tc>
                  <a:txBody>
                    <a:bodyPr/>
                    <a:lstStyle/>
                    <a:p>
                      <a:endParaRPr lang="en-US" sz="1800" kern="1200" dirty="0">
                        <a:solidFill>
                          <a:schemeClr val="dk1"/>
                        </a:solidFill>
                        <a:effectLst/>
                        <a:latin typeface="+mn-lt"/>
                        <a:ea typeface="+mn-ea"/>
                        <a:cs typeface="+mn-cs"/>
                      </a:endParaRPr>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Marker-controlled watershed </a:t>
                      </a:r>
                      <a:endParaRPr lang="en-IN" dirty="0"/>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They used the Gabor filter for image enhancement. After Image enhancement, they have used marker-controlled watershed. </a:t>
                      </a:r>
                      <a:endParaRPr lang="en-IN" sz="1800" kern="1200" dirty="0">
                        <a:solidFill>
                          <a:schemeClr val="dk1"/>
                        </a:solidFill>
                        <a:effectLst/>
                        <a:latin typeface="+mn-lt"/>
                        <a:ea typeface="+mn-ea"/>
                        <a:cs typeface="+mn-cs"/>
                      </a:endParaRPr>
                    </a:p>
                  </a:txBody>
                  <a:tcPr/>
                </a:tc>
                <a:extLst>
                  <a:ext uri="{0D108BD9-81ED-4DB2-BD59-A6C34878D82A}">
                    <a16:rowId xmlns:a16="http://schemas.microsoft.com/office/drawing/2014/main" val="481889511"/>
                  </a:ext>
                </a:extLst>
              </a:tr>
              <a:tr h="1649348">
                <a:tc>
                  <a:txBody>
                    <a:bodyPr/>
                    <a:lstStyle/>
                    <a:p>
                      <a:endParaRPr lang="en-US" dirty="0"/>
                    </a:p>
                    <a:p>
                      <a:r>
                        <a:rPr lang="en-US" dirty="0"/>
                        <a:t>       [11]</a:t>
                      </a:r>
                      <a:endParaRPr lang="en-IN" dirty="0"/>
                    </a:p>
                  </a:txBody>
                  <a:tcPr/>
                </a:tc>
                <a:tc>
                  <a:txBody>
                    <a:bodyPr/>
                    <a:lstStyle/>
                    <a:p>
                      <a:endParaRPr lang="en-US" dirty="0"/>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Lung cancer detection using CT scan image</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Marker-controlled watershed </a:t>
                      </a:r>
                      <a:endParaRPr lang="en-IN" dirty="0"/>
                    </a:p>
                    <a:p>
                      <a:endParaRPr lang="en-IN" dirty="0"/>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This classifies the nodule as malignant or benign. This model achieved an accuracy of 92%.</a:t>
                      </a:r>
                      <a:endParaRPr lang="en-IN" sz="1800" kern="1200" dirty="0">
                        <a:solidFill>
                          <a:schemeClr val="dk1"/>
                        </a:solidFill>
                        <a:effectLst/>
                        <a:latin typeface="+mn-lt"/>
                        <a:ea typeface="+mn-ea"/>
                        <a:cs typeface="+mn-cs"/>
                      </a:endParaRPr>
                    </a:p>
                    <a:p>
                      <a:endParaRPr lang="en-IN" dirty="0"/>
                    </a:p>
                  </a:txBody>
                  <a:tcPr/>
                </a:tc>
                <a:extLst>
                  <a:ext uri="{0D108BD9-81ED-4DB2-BD59-A6C34878D82A}">
                    <a16:rowId xmlns:a16="http://schemas.microsoft.com/office/drawing/2014/main" val="1904992277"/>
                  </a:ext>
                </a:extLst>
              </a:tr>
              <a:tr h="1340095">
                <a:tc>
                  <a:txBody>
                    <a:bodyPr/>
                    <a:lstStyle/>
                    <a:p>
                      <a:r>
                        <a:rPr lang="en-US" dirty="0"/>
                        <a:t>    </a:t>
                      </a:r>
                    </a:p>
                    <a:p>
                      <a:r>
                        <a:rPr lang="en-US" dirty="0"/>
                        <a:t>       [12]</a:t>
                      </a:r>
                      <a:endParaRPr lang="en-IN" dirty="0"/>
                    </a:p>
                  </a:txBody>
                  <a:tcPr/>
                </a:tc>
                <a:tc>
                  <a:txBody>
                    <a:bodyPr/>
                    <a:lstStyle/>
                    <a:p>
                      <a:pPr algn="just"/>
                      <a:r>
                        <a:rPr lang="en-US" sz="1800" kern="1200" dirty="0">
                          <a:solidFill>
                            <a:schemeClr val="dk1"/>
                          </a:solidFill>
                          <a:effectLst/>
                          <a:latin typeface="+mn-lt"/>
                          <a:ea typeface="+mn-ea"/>
                          <a:cs typeface="+mn-cs"/>
                        </a:rPr>
                        <a:t>Microarray cancer gene feature selection using spider monkey optimization algorithm and cancer classification using SVM</a:t>
                      </a:r>
                      <a:endParaRPr lang="en-US" dirty="0"/>
                    </a:p>
                  </a:txBody>
                  <a:tcPr/>
                </a:tc>
                <a:tc>
                  <a:txBody>
                    <a:bodyPr/>
                    <a:lstStyle/>
                    <a:p>
                      <a:endParaRPr lang="en-US" dirty="0"/>
                    </a:p>
                    <a:p>
                      <a:r>
                        <a:rPr lang="en-US" dirty="0"/>
                        <a:t>Sequential minimal   optimization (SMO)</a:t>
                      </a:r>
                      <a:endParaRPr lang="en-IN" dirty="0"/>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The proposed method achieved an accuracy of 91% </a:t>
                      </a:r>
                      <a:endParaRPr lang="en-IN" sz="1800" kern="1200" dirty="0">
                        <a:solidFill>
                          <a:schemeClr val="dk1"/>
                        </a:solidFill>
                        <a:effectLst/>
                        <a:latin typeface="+mn-lt"/>
                        <a:ea typeface="+mn-ea"/>
                        <a:cs typeface="+mn-cs"/>
                      </a:endParaRPr>
                    </a:p>
                    <a:p>
                      <a:endParaRPr lang="en-IN" dirty="0"/>
                    </a:p>
                  </a:txBody>
                  <a:tcPr/>
                </a:tc>
                <a:extLst>
                  <a:ext uri="{0D108BD9-81ED-4DB2-BD59-A6C34878D82A}">
                    <a16:rowId xmlns:a16="http://schemas.microsoft.com/office/drawing/2014/main" val="1734380222"/>
                  </a:ext>
                </a:extLst>
              </a:tr>
            </a:tbl>
          </a:graphicData>
        </a:graphic>
      </p:graphicFrame>
    </p:spTree>
    <p:extLst>
      <p:ext uri="{BB962C8B-B14F-4D97-AF65-F5344CB8AC3E}">
        <p14:creationId xmlns:p14="http://schemas.microsoft.com/office/powerpoint/2010/main" val="3351779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E5644B63-A263-40F8-9273-8ED1263D3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 name="Picture 4" descr="A close-up of the moon&#10;&#10;Description automatically generated with medium confidence">
            <a:extLst>
              <a:ext uri="{FF2B5EF4-FFF2-40B4-BE49-F238E27FC236}">
                <a16:creationId xmlns:a16="http://schemas.microsoft.com/office/drawing/2014/main" id="{56FEE11F-0B2E-4782-BDA2-FA3FC83529AA}"/>
              </a:ext>
            </a:extLst>
          </p:cNvPr>
          <p:cNvPicPr>
            <a:picLocks noChangeAspect="1"/>
          </p:cNvPicPr>
          <p:nvPr/>
        </p:nvPicPr>
        <p:blipFill rotWithShape="1">
          <a:blip r:embed="rId2"/>
          <a:srcRect b="19065"/>
          <a:stretch/>
        </p:blipFill>
        <p:spPr>
          <a:xfrm>
            <a:off x="20" y="10"/>
            <a:ext cx="12191980" cy="6857990"/>
          </a:xfrm>
          <a:prstGeom prst="rect">
            <a:avLst/>
          </a:prstGeom>
        </p:spPr>
      </p:pic>
      <p:sp>
        <p:nvSpPr>
          <p:cNvPr id="16" name="Rectangle 11">
            <a:extLst>
              <a:ext uri="{FF2B5EF4-FFF2-40B4-BE49-F238E27FC236}">
                <a16:creationId xmlns:a16="http://schemas.microsoft.com/office/drawing/2014/main" id="{F02A5C3C-2A94-4EB3-B70A-313330494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838" y="585410"/>
            <a:ext cx="11305200" cy="5774265"/>
          </a:xfrm>
          <a:prstGeom prst="rect">
            <a:avLst/>
          </a:prstGeom>
          <a:solidFill>
            <a:schemeClr val="bg1">
              <a:alpha val="91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12A569A-427D-4A13-805B-6ADF79F449A0}"/>
              </a:ext>
            </a:extLst>
          </p:cNvPr>
          <p:cNvSpPr>
            <a:spLocks noGrp="1"/>
          </p:cNvSpPr>
          <p:nvPr>
            <p:ph type="title"/>
          </p:nvPr>
        </p:nvSpPr>
        <p:spPr>
          <a:xfrm>
            <a:off x="802243" y="717287"/>
            <a:ext cx="10620390" cy="1247938"/>
          </a:xfrm>
        </p:spPr>
        <p:txBody>
          <a:bodyPr anchor="ctr">
            <a:normAutofit/>
          </a:bodyPr>
          <a:lstStyle/>
          <a:p>
            <a:r>
              <a:rPr lang="en-US" sz="3200" dirty="0">
                <a:solidFill>
                  <a:schemeClr val="tx1"/>
                </a:solidFill>
              </a:rPr>
              <a:t>conclusion</a:t>
            </a:r>
            <a:endParaRPr lang="en-IN" sz="3200" dirty="0">
              <a:solidFill>
                <a:schemeClr val="tx1"/>
              </a:solidFill>
            </a:endParaRPr>
          </a:p>
        </p:txBody>
      </p:sp>
      <p:sp>
        <p:nvSpPr>
          <p:cNvPr id="3" name="Content Placeholder 2">
            <a:extLst>
              <a:ext uri="{FF2B5EF4-FFF2-40B4-BE49-F238E27FC236}">
                <a16:creationId xmlns:a16="http://schemas.microsoft.com/office/drawing/2014/main" id="{292436B7-43CE-4C92-B321-8A8720F7D8B6}"/>
              </a:ext>
            </a:extLst>
          </p:cNvPr>
          <p:cNvSpPr>
            <a:spLocks noGrp="1"/>
          </p:cNvSpPr>
          <p:nvPr>
            <p:ph idx="1"/>
          </p:nvPr>
        </p:nvSpPr>
        <p:spPr>
          <a:xfrm>
            <a:off x="781571" y="1965225"/>
            <a:ext cx="10617384" cy="3808381"/>
          </a:xfrm>
        </p:spPr>
        <p:txBody>
          <a:bodyPr>
            <a:normAutofit/>
          </a:bodyPr>
          <a:lstStyle/>
          <a:p>
            <a:pPr>
              <a:buFont typeface="Wingdings" panose="05000000000000000000" pitchFamily="2" charset="2"/>
              <a:buChar char="§"/>
            </a:pPr>
            <a:r>
              <a:rPr lang="en-US" sz="2000" dirty="0">
                <a:solidFill>
                  <a:schemeClr val="tx1"/>
                </a:solidFill>
                <a:effectLst/>
                <a:ea typeface="SimSun" panose="02010600030101010101" pitchFamily="2" charset="-122"/>
              </a:rPr>
              <a:t>Many of the research were using traditional ML algorithms like support vector machine(SVM) but on the other side nature inspired algorithm were also contributing.</a:t>
            </a:r>
          </a:p>
          <a:p>
            <a:pPr>
              <a:buFont typeface="Wingdings" panose="05000000000000000000" pitchFamily="2" charset="2"/>
              <a:buChar char="§"/>
            </a:pPr>
            <a:r>
              <a:rPr lang="en-IN" sz="2000" dirty="0">
                <a:solidFill>
                  <a:schemeClr val="tx1"/>
                </a:solidFill>
                <a:effectLst/>
                <a:ea typeface="SimSun" panose="02010600030101010101" pitchFamily="2" charset="-122"/>
              </a:rPr>
              <a:t>It seems that CT scan images were widely used because </a:t>
            </a:r>
            <a:r>
              <a:rPr lang="en-US" sz="2000" dirty="0">
                <a:solidFill>
                  <a:srgbClr val="BDC1C6"/>
                </a:solidFill>
                <a:ea typeface="SimSun" panose="02010600030101010101" pitchFamily="2" charset="-122"/>
              </a:rPr>
              <a:t>a</a:t>
            </a:r>
            <a:r>
              <a:rPr lang="en-US" sz="2000" i="0" dirty="0">
                <a:solidFill>
                  <a:srgbClr val="BDC1C6"/>
                </a:solidFill>
                <a:effectLst/>
              </a:rPr>
              <a:t> CT scan generates high-quality, detailed images of the body. </a:t>
            </a:r>
          </a:p>
          <a:p>
            <a:pPr marL="0" indent="0">
              <a:buNone/>
            </a:pPr>
            <a:endParaRPr lang="en-IN" sz="2000" dirty="0">
              <a:solidFill>
                <a:schemeClr val="tx1"/>
              </a:solidFill>
              <a:effectLst/>
              <a:ea typeface="SimSun" panose="02010600030101010101" pitchFamily="2" charset="-122"/>
            </a:endParaRPr>
          </a:p>
          <a:p>
            <a:pPr>
              <a:buFont typeface="Wingdings" panose="05000000000000000000" pitchFamily="2" charset="2"/>
              <a:buChar char="§"/>
            </a:pPr>
            <a:endParaRPr lang="en-IN" dirty="0">
              <a:solidFill>
                <a:schemeClr val="tx1"/>
              </a:solidFill>
              <a:effectLst/>
              <a:ea typeface="SimSun" panose="02010600030101010101" pitchFamily="2" charset="-122"/>
            </a:endParaRPr>
          </a:p>
          <a:p>
            <a:pPr marL="0" indent="0">
              <a:buNone/>
            </a:pPr>
            <a:endParaRPr lang="en-IN" dirty="0">
              <a:solidFill>
                <a:schemeClr val="tx1"/>
              </a:solidFill>
            </a:endParaRPr>
          </a:p>
        </p:txBody>
      </p:sp>
    </p:spTree>
    <p:extLst>
      <p:ext uri="{BB962C8B-B14F-4D97-AF65-F5344CB8AC3E}">
        <p14:creationId xmlns:p14="http://schemas.microsoft.com/office/powerpoint/2010/main" val="407615755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29BCA-344B-4564-9ACD-CB479AAB4E88}"/>
              </a:ext>
            </a:extLst>
          </p:cNvPr>
          <p:cNvSpPr>
            <a:spLocks noGrp="1"/>
          </p:cNvSpPr>
          <p:nvPr>
            <p:ph type="title"/>
          </p:nvPr>
        </p:nvSpPr>
        <p:spPr/>
        <p:txBody>
          <a:bodyPr>
            <a:normAutofit/>
          </a:bodyPr>
          <a:lstStyle/>
          <a:p>
            <a:r>
              <a:rPr lang="en-IN" sz="3200" dirty="0"/>
              <a:t>FUTURE SCOPE</a:t>
            </a:r>
          </a:p>
        </p:txBody>
      </p:sp>
      <p:sp>
        <p:nvSpPr>
          <p:cNvPr id="6" name="Content Placeholder 5">
            <a:extLst>
              <a:ext uri="{FF2B5EF4-FFF2-40B4-BE49-F238E27FC236}">
                <a16:creationId xmlns:a16="http://schemas.microsoft.com/office/drawing/2014/main" id="{00AE0B17-2DB2-4E63-94C6-2DFEA8B58AD7}"/>
              </a:ext>
            </a:extLst>
          </p:cNvPr>
          <p:cNvSpPr>
            <a:spLocks noGrp="1"/>
          </p:cNvSpPr>
          <p:nvPr>
            <p:ph idx="1"/>
          </p:nvPr>
        </p:nvSpPr>
        <p:spPr/>
        <p:txBody>
          <a:bodyPr/>
          <a:lstStyle/>
          <a:p>
            <a:pPr algn="just">
              <a:buFont typeface="Wingdings" panose="05000000000000000000" pitchFamily="2" charset="2"/>
              <a:buChar char="§"/>
            </a:pPr>
            <a:r>
              <a:rPr lang="en-US" sz="1800" dirty="0">
                <a:solidFill>
                  <a:schemeClr val="tx1"/>
                </a:solidFill>
                <a:effectLst/>
                <a:ea typeface="SimSun" panose="02010600030101010101" pitchFamily="2" charset="-122"/>
              </a:rPr>
              <a:t>Every day a large number of people are dying due to lung cancer disease. Millions of people died till date. By each passing day the number of patients is increasing.</a:t>
            </a:r>
          </a:p>
          <a:p>
            <a:pPr algn="just">
              <a:buFont typeface="Wingdings" panose="05000000000000000000" pitchFamily="2" charset="2"/>
              <a:buChar char="§"/>
            </a:pPr>
            <a:r>
              <a:rPr lang="en-US" sz="1800" dirty="0">
                <a:solidFill>
                  <a:schemeClr val="tx1"/>
                </a:solidFill>
                <a:ea typeface="SimSun" panose="02010600030101010101" pitchFamily="2" charset="-122"/>
              </a:rPr>
              <a:t>In year 2021 (130,180) deaths of both men and women from the lung cancer.</a:t>
            </a:r>
          </a:p>
          <a:p>
            <a:pPr algn="just">
              <a:buFont typeface="Wingdings" panose="05000000000000000000" pitchFamily="2" charset="2"/>
              <a:buChar char="§"/>
            </a:pPr>
            <a:r>
              <a:rPr lang="en-US" sz="1800" dirty="0">
                <a:ea typeface="SimSun" panose="02010600030101010101" pitchFamily="2" charset="-122"/>
              </a:rPr>
              <a:t>As</a:t>
            </a:r>
            <a:r>
              <a:rPr lang="en-US" sz="1800" dirty="0">
                <a:effectLst/>
                <a:ea typeface="SimSun" panose="02010600030101010101" pitchFamily="2" charset="-122"/>
              </a:rPr>
              <a:t> the medical imaging is getting advanced the researchers are coming up with different approaches and models to detect it through computational intelligence. </a:t>
            </a:r>
          </a:p>
          <a:p>
            <a:pPr algn="just">
              <a:buFont typeface="Wingdings" panose="05000000000000000000" pitchFamily="2" charset="2"/>
              <a:buChar char="§"/>
            </a:pPr>
            <a:endParaRPr lang="en-IN" sz="1800" dirty="0">
              <a:effectLst/>
              <a:ea typeface="SimSun" panose="02010600030101010101" pitchFamily="2" charset="-122"/>
            </a:endParaRPr>
          </a:p>
          <a:p>
            <a:pPr algn="just">
              <a:buFont typeface="Wingdings" panose="05000000000000000000" pitchFamily="2" charset="2"/>
              <a:buChar char="§"/>
            </a:pPr>
            <a:endParaRPr lang="en-US" sz="1800" dirty="0">
              <a:solidFill>
                <a:schemeClr val="tx1"/>
              </a:solidFill>
              <a:latin typeface="Times New Roman" panose="02020603050405020304" pitchFamily="18" charset="0"/>
              <a:ea typeface="SimSun" panose="02010600030101010101" pitchFamily="2" charset="-122"/>
            </a:endParaRPr>
          </a:p>
          <a:p>
            <a:pPr algn="just">
              <a:buFont typeface="Wingdings" panose="05000000000000000000" pitchFamily="2" charset="2"/>
              <a:buChar char="§"/>
            </a:pPr>
            <a:endParaRPr lang="en-US" sz="1800" dirty="0">
              <a:solidFill>
                <a:schemeClr val="tx1"/>
              </a:solidFill>
              <a:effectLst/>
              <a:ea typeface="SimSun" panose="02010600030101010101" pitchFamily="2" charset="-122"/>
            </a:endParaRPr>
          </a:p>
          <a:p>
            <a:pPr>
              <a:buFont typeface="Wingdings" panose="05000000000000000000" pitchFamily="2" charset="2"/>
              <a:buChar char="§"/>
            </a:pPr>
            <a:endParaRPr lang="en-IN" dirty="0"/>
          </a:p>
        </p:txBody>
      </p:sp>
    </p:spTree>
    <p:extLst>
      <p:ext uri="{BB962C8B-B14F-4D97-AF65-F5344CB8AC3E}">
        <p14:creationId xmlns:p14="http://schemas.microsoft.com/office/powerpoint/2010/main" val="3504438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8210-32D6-703C-A20C-6CE53746EEFA}"/>
              </a:ext>
            </a:extLst>
          </p:cNvPr>
          <p:cNvSpPr>
            <a:spLocks noGrp="1"/>
          </p:cNvSpPr>
          <p:nvPr>
            <p:ph type="title"/>
          </p:nvPr>
        </p:nvSpPr>
        <p:spPr/>
        <p:txBody>
          <a:bodyPr/>
          <a:lstStyle/>
          <a:p>
            <a:r>
              <a:rPr lang="en-IN" dirty="0"/>
              <a:t>drawback</a:t>
            </a:r>
          </a:p>
        </p:txBody>
      </p:sp>
      <p:sp>
        <p:nvSpPr>
          <p:cNvPr id="3" name="Content Placeholder 2">
            <a:extLst>
              <a:ext uri="{FF2B5EF4-FFF2-40B4-BE49-F238E27FC236}">
                <a16:creationId xmlns:a16="http://schemas.microsoft.com/office/drawing/2014/main" id="{9C90E3DA-22E7-402C-FDC0-41BA2015D2CF}"/>
              </a:ext>
            </a:extLst>
          </p:cNvPr>
          <p:cNvSpPr>
            <a:spLocks noGrp="1"/>
          </p:cNvSpPr>
          <p:nvPr>
            <p:ph idx="1"/>
          </p:nvPr>
        </p:nvSpPr>
        <p:spPr/>
        <p:txBody>
          <a:bodyPr/>
          <a:lstStyle/>
          <a:p>
            <a:r>
              <a:rPr lang="en-IN" sz="2000" dirty="0"/>
              <a:t>Subsolid nodules cannot be detected till now.</a:t>
            </a:r>
          </a:p>
          <a:p>
            <a:r>
              <a:rPr lang="en-IN" sz="2000" dirty="0"/>
              <a:t>Irregular shape nodules are still detected with low accuracy.</a:t>
            </a:r>
          </a:p>
          <a:p>
            <a:r>
              <a:rPr lang="en-IN" sz="2000" dirty="0"/>
              <a:t>CT scan should be of person more than age 35 </a:t>
            </a:r>
          </a:p>
          <a:p>
            <a:r>
              <a:rPr lang="en-IN" sz="2000" dirty="0"/>
              <a:t>Person should have any prior heavy smoking history.</a:t>
            </a:r>
          </a:p>
          <a:p>
            <a:r>
              <a:rPr lang="en-IN" sz="2000" dirty="0"/>
              <a:t>Only nodule with diameter of 3 or more than 3 cm can be detected</a:t>
            </a:r>
          </a:p>
          <a:p>
            <a:endParaRPr lang="en-IN" dirty="0"/>
          </a:p>
        </p:txBody>
      </p:sp>
    </p:spTree>
    <p:extLst>
      <p:ext uri="{BB962C8B-B14F-4D97-AF65-F5344CB8AC3E}">
        <p14:creationId xmlns:p14="http://schemas.microsoft.com/office/powerpoint/2010/main" val="885213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72DC-F671-19D6-5FBB-7E36FCB52EC6}"/>
              </a:ext>
            </a:extLst>
          </p:cNvPr>
          <p:cNvSpPr>
            <a:spLocks noGrp="1"/>
          </p:cNvSpPr>
          <p:nvPr>
            <p:ph type="title"/>
          </p:nvPr>
        </p:nvSpPr>
        <p:spPr>
          <a:xfrm>
            <a:off x="581193" y="729658"/>
            <a:ext cx="11029616" cy="1675612"/>
          </a:xfrm>
        </p:spPr>
        <p:txBody>
          <a:bodyPr>
            <a:normAutofit fontScale="90000"/>
          </a:bodyPr>
          <a:lstStyle/>
          <a:p>
            <a:r>
              <a:rPr lang="en-IN" dirty="0"/>
              <a:t>                                              DEMO OF THE PROJECT</a:t>
            </a:r>
            <a:br>
              <a:rPr lang="en-IN" dirty="0"/>
            </a:br>
            <a:br>
              <a:rPr lang="en-IN" dirty="0"/>
            </a:br>
            <a:r>
              <a:rPr lang="en-IN" dirty="0"/>
              <a:t>           input image                                                                     pre-processing</a:t>
            </a:r>
            <a:br>
              <a:rPr lang="en-IN" dirty="0"/>
            </a:br>
            <a:r>
              <a:rPr lang="en-IN" dirty="0"/>
              <a:t> </a:t>
            </a:r>
          </a:p>
        </p:txBody>
      </p:sp>
      <p:pic>
        <p:nvPicPr>
          <p:cNvPr id="7" name="Content Placeholder 6" descr="Graphical user interface, application&#10;&#10;Description automatically generated">
            <a:extLst>
              <a:ext uri="{FF2B5EF4-FFF2-40B4-BE49-F238E27FC236}">
                <a16:creationId xmlns:a16="http://schemas.microsoft.com/office/drawing/2014/main" id="{23CA1F5F-48A0-1056-4513-9418BC8F7FCF}"/>
              </a:ext>
            </a:extLst>
          </p:cNvPr>
          <p:cNvPicPr>
            <a:picLocks noGrp="1" noChangeAspect="1"/>
          </p:cNvPicPr>
          <p:nvPr>
            <p:ph sz="half" idx="1"/>
          </p:nvPr>
        </p:nvPicPr>
        <p:blipFill>
          <a:blip r:embed="rId2"/>
          <a:stretch>
            <a:fillRect/>
          </a:stretch>
        </p:blipFill>
        <p:spPr>
          <a:xfrm>
            <a:off x="581025" y="2822842"/>
            <a:ext cx="5194300" cy="2442628"/>
          </a:xfrm>
        </p:spPr>
      </p:pic>
      <p:pic>
        <p:nvPicPr>
          <p:cNvPr id="9" name="Content Placeholder 8" descr="Graphical user interface, application&#10;&#10;Description automatically generated">
            <a:extLst>
              <a:ext uri="{FF2B5EF4-FFF2-40B4-BE49-F238E27FC236}">
                <a16:creationId xmlns:a16="http://schemas.microsoft.com/office/drawing/2014/main" id="{81358AD9-0BEF-F619-105D-D7CF7DE96832}"/>
              </a:ext>
            </a:extLst>
          </p:cNvPr>
          <p:cNvPicPr>
            <a:picLocks noGrp="1" noChangeAspect="1"/>
          </p:cNvPicPr>
          <p:nvPr>
            <p:ph sz="half" idx="2"/>
          </p:nvPr>
        </p:nvPicPr>
        <p:blipFill>
          <a:blip r:embed="rId3"/>
          <a:stretch>
            <a:fillRect/>
          </a:stretch>
        </p:blipFill>
        <p:spPr>
          <a:xfrm>
            <a:off x="6416675" y="2824935"/>
            <a:ext cx="5194300" cy="2438443"/>
          </a:xfrm>
        </p:spPr>
      </p:pic>
    </p:spTree>
    <p:extLst>
      <p:ext uri="{BB962C8B-B14F-4D97-AF65-F5344CB8AC3E}">
        <p14:creationId xmlns:p14="http://schemas.microsoft.com/office/powerpoint/2010/main" val="524335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09426-804A-9A6E-112A-49EA800E72D0}"/>
              </a:ext>
            </a:extLst>
          </p:cNvPr>
          <p:cNvSpPr>
            <a:spLocks noGrp="1"/>
          </p:cNvSpPr>
          <p:nvPr>
            <p:ph type="title"/>
          </p:nvPr>
        </p:nvSpPr>
        <p:spPr/>
        <p:txBody>
          <a:bodyPr/>
          <a:lstStyle/>
          <a:p>
            <a:r>
              <a:rPr lang="en-IN" dirty="0"/>
              <a:t>      Segmentation                                              filtered image</a:t>
            </a:r>
          </a:p>
        </p:txBody>
      </p:sp>
      <p:pic>
        <p:nvPicPr>
          <p:cNvPr id="6" name="Content Placeholder 5" descr="Graphical user interface&#10;&#10;Description automatically generated">
            <a:extLst>
              <a:ext uri="{FF2B5EF4-FFF2-40B4-BE49-F238E27FC236}">
                <a16:creationId xmlns:a16="http://schemas.microsoft.com/office/drawing/2014/main" id="{FD4F8789-5A8A-5741-B45D-EAC34F1B0AA2}"/>
              </a:ext>
            </a:extLst>
          </p:cNvPr>
          <p:cNvPicPr>
            <a:picLocks noGrp="1" noChangeAspect="1"/>
          </p:cNvPicPr>
          <p:nvPr>
            <p:ph sz="half" idx="1"/>
          </p:nvPr>
        </p:nvPicPr>
        <p:blipFill>
          <a:blip r:embed="rId2"/>
          <a:stretch>
            <a:fillRect/>
          </a:stretch>
        </p:blipFill>
        <p:spPr>
          <a:xfrm>
            <a:off x="581025" y="2830868"/>
            <a:ext cx="5194300" cy="2426577"/>
          </a:xfrm>
        </p:spPr>
      </p:pic>
      <p:pic>
        <p:nvPicPr>
          <p:cNvPr id="8" name="Content Placeholder 7" descr="Graphical user interface&#10;&#10;Description automatically generated">
            <a:extLst>
              <a:ext uri="{FF2B5EF4-FFF2-40B4-BE49-F238E27FC236}">
                <a16:creationId xmlns:a16="http://schemas.microsoft.com/office/drawing/2014/main" id="{9E396A01-65BC-E559-ABD0-BC697ED49E29}"/>
              </a:ext>
            </a:extLst>
          </p:cNvPr>
          <p:cNvPicPr>
            <a:picLocks noGrp="1" noChangeAspect="1"/>
          </p:cNvPicPr>
          <p:nvPr>
            <p:ph sz="half" idx="2"/>
          </p:nvPr>
        </p:nvPicPr>
        <p:blipFill>
          <a:blip r:embed="rId3"/>
          <a:stretch>
            <a:fillRect/>
          </a:stretch>
        </p:blipFill>
        <p:spPr>
          <a:xfrm>
            <a:off x="6416675" y="2830174"/>
            <a:ext cx="5194300" cy="2427964"/>
          </a:xfrm>
        </p:spPr>
      </p:pic>
    </p:spTree>
    <p:extLst>
      <p:ext uri="{BB962C8B-B14F-4D97-AF65-F5344CB8AC3E}">
        <p14:creationId xmlns:p14="http://schemas.microsoft.com/office/powerpoint/2010/main" val="917801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7B55-8522-1320-12A8-63C11CF1DD21}"/>
              </a:ext>
            </a:extLst>
          </p:cNvPr>
          <p:cNvSpPr>
            <a:spLocks noGrp="1"/>
          </p:cNvSpPr>
          <p:nvPr>
            <p:ph type="title"/>
          </p:nvPr>
        </p:nvSpPr>
        <p:spPr/>
        <p:txBody>
          <a:bodyPr/>
          <a:lstStyle/>
          <a:p>
            <a:r>
              <a:rPr lang="en-IN" dirty="0"/>
              <a:t>      Dilated                                                           image filling</a:t>
            </a:r>
          </a:p>
        </p:txBody>
      </p:sp>
      <p:pic>
        <p:nvPicPr>
          <p:cNvPr id="6" name="Content Placeholder 5" descr="Graphical user interface&#10;&#10;Description automatically generated">
            <a:extLst>
              <a:ext uri="{FF2B5EF4-FFF2-40B4-BE49-F238E27FC236}">
                <a16:creationId xmlns:a16="http://schemas.microsoft.com/office/drawing/2014/main" id="{58EFD634-34C1-0F87-24F0-96DBBB977D31}"/>
              </a:ext>
            </a:extLst>
          </p:cNvPr>
          <p:cNvPicPr>
            <a:picLocks noGrp="1" noChangeAspect="1"/>
          </p:cNvPicPr>
          <p:nvPr>
            <p:ph sz="half" idx="1"/>
          </p:nvPr>
        </p:nvPicPr>
        <p:blipFill>
          <a:blip r:embed="rId2"/>
          <a:stretch>
            <a:fillRect/>
          </a:stretch>
        </p:blipFill>
        <p:spPr>
          <a:xfrm>
            <a:off x="581025" y="2831560"/>
            <a:ext cx="5194300" cy="2425192"/>
          </a:xfrm>
        </p:spPr>
      </p:pic>
      <p:pic>
        <p:nvPicPr>
          <p:cNvPr id="8" name="Content Placeholder 7" descr="Graphical user interface&#10;&#10;Description automatically generated">
            <a:extLst>
              <a:ext uri="{FF2B5EF4-FFF2-40B4-BE49-F238E27FC236}">
                <a16:creationId xmlns:a16="http://schemas.microsoft.com/office/drawing/2014/main" id="{2A4CBFD4-C590-69B8-C5D1-73DDC56AF448}"/>
              </a:ext>
            </a:extLst>
          </p:cNvPr>
          <p:cNvPicPr>
            <a:picLocks noGrp="1" noChangeAspect="1"/>
          </p:cNvPicPr>
          <p:nvPr>
            <p:ph sz="half" idx="2"/>
          </p:nvPr>
        </p:nvPicPr>
        <p:blipFill>
          <a:blip r:embed="rId3"/>
          <a:stretch>
            <a:fillRect/>
          </a:stretch>
        </p:blipFill>
        <p:spPr>
          <a:xfrm>
            <a:off x="6416675" y="2819701"/>
            <a:ext cx="5194300" cy="2448910"/>
          </a:xfrm>
        </p:spPr>
      </p:pic>
    </p:spTree>
    <p:extLst>
      <p:ext uri="{BB962C8B-B14F-4D97-AF65-F5344CB8AC3E}">
        <p14:creationId xmlns:p14="http://schemas.microsoft.com/office/powerpoint/2010/main" val="1333062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D4BB6-F67B-4457-8A65-3876EA600CCA}"/>
              </a:ext>
            </a:extLst>
          </p:cNvPr>
          <p:cNvSpPr>
            <a:spLocks noGrp="1"/>
          </p:cNvSpPr>
          <p:nvPr>
            <p:ph type="title"/>
          </p:nvPr>
        </p:nvSpPr>
        <p:spPr/>
        <p:txBody>
          <a:bodyPr>
            <a:normAutofit/>
          </a:bodyPr>
          <a:lstStyle/>
          <a:p>
            <a:r>
              <a:rPr lang="en-IN" sz="3600" dirty="0"/>
              <a:t>CONTENTS</a:t>
            </a:r>
          </a:p>
        </p:txBody>
      </p:sp>
      <p:sp>
        <p:nvSpPr>
          <p:cNvPr id="3" name="Content Placeholder 2">
            <a:extLst>
              <a:ext uri="{FF2B5EF4-FFF2-40B4-BE49-F238E27FC236}">
                <a16:creationId xmlns:a16="http://schemas.microsoft.com/office/drawing/2014/main" id="{9DD2FDF1-DF8D-4659-B467-B2AA7EECBE03}"/>
              </a:ext>
            </a:extLst>
          </p:cNvPr>
          <p:cNvSpPr>
            <a:spLocks noGrp="1"/>
          </p:cNvSpPr>
          <p:nvPr>
            <p:ph idx="1"/>
          </p:nvPr>
        </p:nvSpPr>
        <p:spPr>
          <a:xfrm>
            <a:off x="581192" y="1890876"/>
            <a:ext cx="11029615" cy="4967124"/>
          </a:xfrm>
        </p:spPr>
        <p:txBody>
          <a:bodyPr>
            <a:normAutofit fontScale="62500" lnSpcReduction="20000"/>
          </a:bodyPr>
          <a:lstStyle/>
          <a:p>
            <a:pPr>
              <a:buFont typeface="Wingdings" panose="05000000000000000000" pitchFamily="2" charset="2"/>
              <a:buChar char="§"/>
            </a:pPr>
            <a:endParaRPr lang="en-IN" dirty="0"/>
          </a:p>
          <a:p>
            <a:pPr>
              <a:buFont typeface="Wingdings" panose="05000000000000000000" pitchFamily="2" charset="2"/>
              <a:buChar char="§"/>
            </a:pPr>
            <a:r>
              <a:rPr lang="en-IN" sz="2900" b="1" dirty="0"/>
              <a:t>Cancer</a:t>
            </a:r>
          </a:p>
          <a:p>
            <a:pPr>
              <a:buFont typeface="Wingdings" panose="05000000000000000000" pitchFamily="2" charset="2"/>
              <a:buChar char="§"/>
            </a:pPr>
            <a:r>
              <a:rPr lang="en-IN" sz="2900" b="1" dirty="0"/>
              <a:t>Types of lung cancer</a:t>
            </a:r>
          </a:p>
          <a:p>
            <a:pPr>
              <a:buFont typeface="Wingdings" panose="05000000000000000000" pitchFamily="2" charset="2"/>
              <a:buChar char="§"/>
            </a:pPr>
            <a:r>
              <a:rPr lang="en-IN" sz="2900" b="1" dirty="0"/>
              <a:t>Lung cancer</a:t>
            </a:r>
          </a:p>
          <a:p>
            <a:pPr>
              <a:buFont typeface="Wingdings" panose="05000000000000000000" pitchFamily="2" charset="2"/>
              <a:buChar char="§"/>
            </a:pPr>
            <a:r>
              <a:rPr lang="en-IN" sz="2900" b="1" dirty="0"/>
              <a:t>Stages In Lung Cancer</a:t>
            </a:r>
          </a:p>
          <a:p>
            <a:pPr>
              <a:buFont typeface="Wingdings" panose="05000000000000000000" pitchFamily="2" charset="2"/>
              <a:buChar char="§"/>
            </a:pPr>
            <a:r>
              <a:rPr lang="en-IN" sz="2900" b="1" dirty="0"/>
              <a:t>Medical Imaging Techniques</a:t>
            </a:r>
          </a:p>
          <a:p>
            <a:pPr>
              <a:buFont typeface="Wingdings" panose="05000000000000000000" pitchFamily="2" charset="2"/>
              <a:buChar char="§"/>
            </a:pPr>
            <a:r>
              <a:rPr lang="en-IN" sz="2900" b="1" dirty="0"/>
              <a:t>Methodology</a:t>
            </a:r>
          </a:p>
          <a:p>
            <a:pPr>
              <a:buFont typeface="Wingdings" panose="05000000000000000000" pitchFamily="2" charset="2"/>
              <a:buChar char="§"/>
            </a:pPr>
            <a:r>
              <a:rPr lang="en-IN" sz="2900" b="1" dirty="0"/>
              <a:t>Literature Review</a:t>
            </a:r>
          </a:p>
          <a:p>
            <a:pPr>
              <a:buFont typeface="Wingdings" panose="05000000000000000000" pitchFamily="2" charset="2"/>
              <a:buChar char="§"/>
            </a:pPr>
            <a:r>
              <a:rPr lang="en-IN" sz="2900" b="1" dirty="0"/>
              <a:t>Conclusion</a:t>
            </a:r>
          </a:p>
          <a:p>
            <a:pPr>
              <a:buFont typeface="Wingdings" panose="05000000000000000000" pitchFamily="2" charset="2"/>
              <a:buChar char="§"/>
            </a:pPr>
            <a:r>
              <a:rPr lang="en-IN" sz="2900" b="1" dirty="0"/>
              <a:t>Future Scope </a:t>
            </a:r>
          </a:p>
          <a:p>
            <a:pPr>
              <a:buFont typeface="Wingdings" panose="05000000000000000000" pitchFamily="2" charset="2"/>
              <a:buChar char="§"/>
            </a:pPr>
            <a:r>
              <a:rPr lang="en-IN" sz="2900" b="1" dirty="0"/>
              <a:t>Drawback</a:t>
            </a:r>
          </a:p>
          <a:p>
            <a:pPr>
              <a:buFont typeface="Wingdings" panose="05000000000000000000" pitchFamily="2" charset="2"/>
              <a:buChar char="§"/>
            </a:pPr>
            <a:r>
              <a:rPr lang="en-IN" sz="2900" b="1" dirty="0"/>
              <a:t>Demo of the project</a:t>
            </a:r>
          </a:p>
          <a:p>
            <a:pPr>
              <a:buFont typeface="Wingdings" panose="05000000000000000000" pitchFamily="2" charset="2"/>
              <a:buChar char="§"/>
            </a:pPr>
            <a:r>
              <a:rPr lang="en-IN" sz="2900" b="1" dirty="0" err="1"/>
              <a:t>Refrences</a:t>
            </a:r>
            <a:endParaRPr lang="en-IN" sz="2900" b="1" dirty="0"/>
          </a:p>
          <a:p>
            <a:pPr>
              <a:buFont typeface="Wingdings" panose="05000000000000000000" pitchFamily="2" charset="2"/>
              <a:buChar char="§"/>
            </a:pPr>
            <a:endParaRPr lang="en-IN" dirty="0"/>
          </a:p>
          <a:p>
            <a:pPr>
              <a:buFont typeface="Wingdings" panose="05000000000000000000" pitchFamily="2" charset="2"/>
              <a:buChar char="§"/>
            </a:pPr>
            <a:endParaRPr lang="en-IN" dirty="0"/>
          </a:p>
          <a:p>
            <a:pPr>
              <a:buFont typeface="Wingdings" panose="05000000000000000000" pitchFamily="2" charset="2"/>
              <a:buChar char="§"/>
            </a:pPr>
            <a:endParaRPr lang="en-IN" dirty="0"/>
          </a:p>
        </p:txBody>
      </p:sp>
    </p:spTree>
    <p:extLst>
      <p:ext uri="{BB962C8B-B14F-4D97-AF65-F5344CB8AC3E}">
        <p14:creationId xmlns:p14="http://schemas.microsoft.com/office/powerpoint/2010/main" val="367397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0BE8B-D0CB-3747-1248-896AC662BD00}"/>
              </a:ext>
            </a:extLst>
          </p:cNvPr>
          <p:cNvSpPr>
            <a:spLocks noGrp="1"/>
          </p:cNvSpPr>
          <p:nvPr>
            <p:ph type="title"/>
          </p:nvPr>
        </p:nvSpPr>
        <p:spPr/>
        <p:txBody>
          <a:bodyPr/>
          <a:lstStyle/>
          <a:p>
            <a:r>
              <a:rPr lang="en-IN" dirty="0"/>
              <a:t>       Feature extraction                   neuro fuzzy classifier</a:t>
            </a:r>
          </a:p>
        </p:txBody>
      </p:sp>
      <p:pic>
        <p:nvPicPr>
          <p:cNvPr id="6" name="Content Placeholder 5" descr="Graphical user interface&#10;&#10;Description automatically generated">
            <a:extLst>
              <a:ext uri="{FF2B5EF4-FFF2-40B4-BE49-F238E27FC236}">
                <a16:creationId xmlns:a16="http://schemas.microsoft.com/office/drawing/2014/main" id="{74B64D4F-052E-F113-30D7-2240C6438D9A}"/>
              </a:ext>
            </a:extLst>
          </p:cNvPr>
          <p:cNvPicPr>
            <a:picLocks noGrp="1" noChangeAspect="1"/>
          </p:cNvPicPr>
          <p:nvPr>
            <p:ph sz="half" idx="1"/>
          </p:nvPr>
        </p:nvPicPr>
        <p:blipFill>
          <a:blip r:embed="rId2"/>
          <a:stretch>
            <a:fillRect/>
          </a:stretch>
        </p:blipFill>
        <p:spPr>
          <a:xfrm>
            <a:off x="571086" y="2828595"/>
            <a:ext cx="5194300" cy="2431122"/>
          </a:xfrm>
        </p:spPr>
      </p:pic>
      <p:pic>
        <p:nvPicPr>
          <p:cNvPr id="8" name="Content Placeholder 7" descr="Graphical user interface&#10;&#10;Description automatically generated">
            <a:extLst>
              <a:ext uri="{FF2B5EF4-FFF2-40B4-BE49-F238E27FC236}">
                <a16:creationId xmlns:a16="http://schemas.microsoft.com/office/drawing/2014/main" id="{05208B9D-85C2-A8E3-4A18-42D6365FF9E9}"/>
              </a:ext>
            </a:extLst>
          </p:cNvPr>
          <p:cNvPicPr>
            <a:picLocks noGrp="1" noChangeAspect="1"/>
          </p:cNvPicPr>
          <p:nvPr>
            <p:ph sz="half" idx="2"/>
          </p:nvPr>
        </p:nvPicPr>
        <p:blipFill>
          <a:blip r:embed="rId3"/>
          <a:stretch>
            <a:fillRect/>
          </a:stretch>
        </p:blipFill>
        <p:spPr>
          <a:xfrm>
            <a:off x="6416675" y="2829576"/>
            <a:ext cx="5194300" cy="2429160"/>
          </a:xfrm>
        </p:spPr>
      </p:pic>
    </p:spTree>
    <p:extLst>
      <p:ext uri="{BB962C8B-B14F-4D97-AF65-F5344CB8AC3E}">
        <p14:creationId xmlns:p14="http://schemas.microsoft.com/office/powerpoint/2010/main" val="620184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5A9A9-49E0-4159-896F-89D5E692A1D9}"/>
              </a:ext>
            </a:extLst>
          </p:cNvPr>
          <p:cNvSpPr>
            <a:spLocks noGrp="1"/>
          </p:cNvSpPr>
          <p:nvPr>
            <p:ph type="title"/>
          </p:nvPr>
        </p:nvSpPr>
        <p:spPr>
          <a:xfrm>
            <a:off x="357809" y="702156"/>
            <a:ext cx="11252999" cy="579992"/>
          </a:xfrm>
        </p:spPr>
        <p:txBody>
          <a:bodyPr>
            <a:normAutofit fontScale="90000"/>
          </a:bodyPr>
          <a:lstStyle/>
          <a:p>
            <a:r>
              <a:rPr lang="en-US" sz="3600" dirty="0"/>
              <a:t>  REFRENCES</a:t>
            </a:r>
            <a:endParaRPr lang="en-IN" sz="3600" dirty="0"/>
          </a:p>
        </p:txBody>
      </p:sp>
      <p:sp>
        <p:nvSpPr>
          <p:cNvPr id="5" name="Content Placeholder 4">
            <a:extLst>
              <a:ext uri="{FF2B5EF4-FFF2-40B4-BE49-F238E27FC236}">
                <a16:creationId xmlns:a16="http://schemas.microsoft.com/office/drawing/2014/main" id="{C1C1981B-F531-4657-A6E6-499AC0BAE915}"/>
              </a:ext>
            </a:extLst>
          </p:cNvPr>
          <p:cNvSpPr>
            <a:spLocks noGrp="1"/>
          </p:cNvSpPr>
          <p:nvPr>
            <p:ph idx="1"/>
          </p:nvPr>
        </p:nvSpPr>
        <p:spPr>
          <a:xfrm>
            <a:off x="581192" y="1480930"/>
            <a:ext cx="11029615" cy="4850296"/>
          </a:xfrm>
        </p:spPr>
        <p:txBody>
          <a:bodyPr>
            <a:normAutofit fontScale="85000" lnSpcReduction="20000"/>
          </a:bodyPr>
          <a:lstStyle/>
          <a:p>
            <a:pPr marL="0" indent="0" algn="just">
              <a:buNone/>
            </a:pPr>
            <a:r>
              <a:rPr lang="en-IN" sz="1900" b="1" dirty="0"/>
              <a:t>[1]	</a:t>
            </a:r>
            <a:r>
              <a:rPr lang="en-IN" sz="1900" dirty="0"/>
              <a:t>Nawreen, Nusraat, Umma Hany, and Tahmina Islam. "Lung Cancer Detection and Classification using CT Scan Image Processing." In 2021 International Conference on Automation, Control and Mechatronics for Industry 4.0 (ACMI), pp. 1-6. IEEE, 2021.</a:t>
            </a:r>
          </a:p>
          <a:p>
            <a:pPr marL="0" indent="0" algn="just">
              <a:buNone/>
            </a:pPr>
            <a:r>
              <a:rPr lang="en-IN" sz="1900" b="1" dirty="0"/>
              <a:t>[2]</a:t>
            </a:r>
            <a:r>
              <a:rPr lang="en-IN" sz="1900" dirty="0"/>
              <a:t>	Agarwal, Aman, Kritik Patni, and D. Rajeswari. "Lung cancer detection and classification based on alexnet CNN." In 2021 6th International Conference on Communication and Electronics Systems (ICCES), pp. 1390-1397. IEEE, 2021.</a:t>
            </a:r>
          </a:p>
          <a:p>
            <a:pPr marL="0" indent="0" algn="just">
              <a:buNone/>
            </a:pPr>
            <a:r>
              <a:rPr lang="en-IN" sz="1900" b="1" dirty="0"/>
              <a:t>[3]</a:t>
            </a:r>
            <a:r>
              <a:rPr lang="en-IN" sz="1900" dirty="0"/>
              <a:t>	Firdaus, Qurina, Riyanto Sigit, Tri Harsono, and Anwar Anwar. "Lung Cancer Detection Based On CT-Scan Images With Detection Features Using Gray Level Co-Occurrence Matrix (GLCM) and Support Vector Machine (SVM) Methods." In 2020 International Electronics Symposium (IES), pp. 643-648. IEEE, 2020.</a:t>
            </a:r>
          </a:p>
          <a:p>
            <a:pPr marL="0" indent="0" algn="just">
              <a:buNone/>
            </a:pPr>
            <a:r>
              <a:rPr lang="en-IN" sz="1900" b="1" dirty="0"/>
              <a:t>[4]</a:t>
            </a:r>
            <a:r>
              <a:rPr lang="en-IN" sz="1900" dirty="0"/>
              <a:t>	Abdullah, Mohd Firdaus, Siti Noraini Sulaiman, Muhammad Khusairi Osman, Noor Khairiah A. Karim, Ibrahim Lutfi Shuaib, and Muhamad Danial Irfan Alhamdu. "Classification of Lung Cancer Stages from CT Scan Images Using Image Processing and k-Nearest Neighbours." In 2020 11th IEEE Control and System Graduate Research Colloquium (ICSGRC), pp. 68-72. IEEE, 2020.</a:t>
            </a:r>
          </a:p>
          <a:p>
            <a:pPr marL="0" indent="0" algn="just">
              <a:buNone/>
            </a:pPr>
            <a:r>
              <a:rPr lang="en-IN" sz="1900" b="1" dirty="0"/>
              <a:t>[5]</a:t>
            </a:r>
            <a:r>
              <a:rPr lang="en-IN" sz="1900" dirty="0"/>
              <a:t>	de Pinho Pinheiro, Cesar Affonso, Nadia Nedjah, and Luiza de Macedo Mourelle. "Detection and classification of pulmonary nodules using deep learning and swarm intelligence." Multimedia Tools and Applications 79, no. 21 (2020): 15437-15465..</a:t>
            </a:r>
          </a:p>
          <a:p>
            <a:pPr marL="0" indent="0" algn="just">
              <a:buNone/>
            </a:pPr>
            <a:r>
              <a:rPr lang="en-IN" sz="1900" b="1" dirty="0"/>
              <a:t>[6]</a:t>
            </a:r>
            <a:r>
              <a:rPr lang="en-IN" sz="1900" dirty="0"/>
              <a:t>	Basha, B. Mohamed Faize, and M. Mohamed Surputheen. "The Lung Cancer Predictive Accuracy for Non-Smokers Using Classification and HFPS Algorithm." Turkish Journal of Computer and Mathematics Education (TURCOMAT) 12, no. 6 (2021): 3160-3171.</a:t>
            </a:r>
          </a:p>
          <a:p>
            <a:pPr marL="0" indent="0" algn="just">
              <a:buNone/>
            </a:pPr>
            <a:endParaRPr lang="en-IN" dirty="0"/>
          </a:p>
        </p:txBody>
      </p:sp>
    </p:spTree>
    <p:extLst>
      <p:ext uri="{BB962C8B-B14F-4D97-AF65-F5344CB8AC3E}">
        <p14:creationId xmlns:p14="http://schemas.microsoft.com/office/powerpoint/2010/main" val="2501467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2333C2-81DB-4109-80FB-A6926E34CDCB}"/>
              </a:ext>
            </a:extLst>
          </p:cNvPr>
          <p:cNvSpPr>
            <a:spLocks noGrp="1"/>
          </p:cNvSpPr>
          <p:nvPr>
            <p:ph idx="1"/>
          </p:nvPr>
        </p:nvSpPr>
        <p:spPr>
          <a:xfrm>
            <a:off x="581192" y="894522"/>
            <a:ext cx="11029615" cy="5080828"/>
          </a:xfrm>
        </p:spPr>
        <p:txBody>
          <a:bodyPr/>
          <a:lstStyle/>
          <a:p>
            <a:pPr marL="0" indent="0">
              <a:buNone/>
            </a:pPr>
            <a:endParaRPr lang="en-IN" sz="1600" dirty="0"/>
          </a:p>
          <a:p>
            <a:pPr marL="0" indent="0">
              <a:buNone/>
            </a:pPr>
            <a:r>
              <a:rPr lang="en-IN" sz="1600" b="1" dirty="0"/>
              <a:t>[7]</a:t>
            </a:r>
            <a:r>
              <a:rPr lang="en-IN" sz="1600" dirty="0"/>
              <a:t>	Prabhakar, Sunil Kumar, Harikumar Rajaguru, and Dong-Ok Won. "A Holistic Performance Comparison for Lung Cancer Classification Using Swarm Intelligence Techniques." Journal of Healthcare Engineering 2021 (2021).</a:t>
            </a:r>
          </a:p>
          <a:p>
            <a:pPr marL="0" indent="0">
              <a:buNone/>
            </a:pPr>
            <a:r>
              <a:rPr lang="en-IN" sz="1600" b="1" dirty="0"/>
              <a:t>[8]</a:t>
            </a:r>
            <a:r>
              <a:rPr lang="en-IN" sz="1600" dirty="0"/>
              <a:t>	Vasani, Khevna, And Ayushi Shah. "Lung Cancer Detection Using Ct Scan Images." IRJET(2021).</a:t>
            </a:r>
          </a:p>
          <a:p>
            <a:pPr marL="0" indent="0">
              <a:buNone/>
            </a:pPr>
            <a:r>
              <a:rPr lang="en-IN" sz="1600" b="1" dirty="0"/>
              <a:t>[9]</a:t>
            </a:r>
            <a:r>
              <a:rPr lang="en-IN" sz="1600" dirty="0"/>
              <a:t>	Isaac, Anisha, H. Khanna Nehemiah, Snofy D. Dunston, VR Elgin Christo, and A. Kannan. "Feature selection using competitive coevolution of bio-inspired algorithms for the diagnosis of pulmonary emphysema." Biomedical Signal Processing and Control 72 (2022): 103340.</a:t>
            </a:r>
          </a:p>
          <a:p>
            <a:pPr marL="0" indent="0">
              <a:buNone/>
            </a:pPr>
            <a:r>
              <a:rPr lang="en-IN" sz="1600" b="1" dirty="0"/>
              <a:t>[10]</a:t>
            </a:r>
            <a:r>
              <a:rPr lang="en-IN" sz="1600" dirty="0"/>
              <a:t>	</a:t>
            </a:r>
            <a:r>
              <a:rPr lang="en-IN" sz="1600" dirty="0" err="1"/>
              <a:t>Johora</a:t>
            </a:r>
            <a:r>
              <a:rPr lang="en-IN" sz="1600" dirty="0"/>
              <a:t>, Fatema Tuj, Mehdi Hassan Jony, Md Shakhawat Hossain, and Humayun Kabir Rana. "Lung Cancer Detection Using Marker Controlled Watershed with SVM." GUB Journal of Science and Engineering 5, no. 1 (2018): 24-30.</a:t>
            </a:r>
          </a:p>
          <a:p>
            <a:pPr marL="0" indent="0">
              <a:buNone/>
            </a:pPr>
            <a:r>
              <a:rPr lang="en-IN" sz="1600" b="1" dirty="0"/>
              <a:t>[11]</a:t>
            </a:r>
            <a:r>
              <a:rPr lang="en-IN" sz="1600" dirty="0"/>
              <a:t>	Makaju, Suren, P. W. C. Prasad, Abeer Alsadoon, A. K. Singh, and A. Elchouemi. "Lung cancer detection using CT scan images." Procedia Computer Science 125 (2018): 107-114.</a:t>
            </a:r>
          </a:p>
          <a:p>
            <a:pPr marL="0" indent="0">
              <a:buNone/>
            </a:pPr>
            <a:r>
              <a:rPr lang="en-IN" sz="1600" b="1" dirty="0"/>
              <a:t>[12]</a:t>
            </a:r>
            <a:r>
              <a:rPr lang="en-IN" sz="1600" dirty="0"/>
              <a:t>	Rani, R. Ranjani, and D. Ramyachitra. "Microarray cancer gene feature selection using spider monkey optimization algorithm and cancer classification using SVM." Procedia computer science 143 (2018): 108-116.</a:t>
            </a:r>
          </a:p>
          <a:p>
            <a:pPr marL="0" indent="0">
              <a:buNone/>
            </a:pPr>
            <a:endParaRPr lang="en-IN" dirty="0"/>
          </a:p>
        </p:txBody>
      </p:sp>
    </p:spTree>
    <p:extLst>
      <p:ext uri="{BB962C8B-B14F-4D97-AF65-F5344CB8AC3E}">
        <p14:creationId xmlns:p14="http://schemas.microsoft.com/office/powerpoint/2010/main" val="3675644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6CF61-323C-44CB-8A2F-4D47D14C936A}"/>
              </a:ext>
            </a:extLst>
          </p:cNvPr>
          <p:cNvSpPr>
            <a:spLocks noGrp="1"/>
          </p:cNvSpPr>
          <p:nvPr>
            <p:ph type="title"/>
          </p:nvPr>
        </p:nvSpPr>
        <p:spPr>
          <a:xfrm>
            <a:off x="4579243" y="1419225"/>
            <a:ext cx="6798608" cy="2346136"/>
          </a:xfrm>
        </p:spPr>
        <p:txBody>
          <a:bodyPr vert="horz" lIns="91440" tIns="45720" rIns="91440" bIns="45720" rtlCol="0" anchor="b">
            <a:normAutofit/>
          </a:bodyPr>
          <a:lstStyle/>
          <a:p>
            <a:r>
              <a:rPr lang="en-US" sz="4400"/>
              <a:t>THANK YOU</a:t>
            </a:r>
          </a:p>
        </p:txBody>
      </p:sp>
      <p:sp>
        <p:nvSpPr>
          <p:cNvPr id="19" name="Rectangle 18">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phic 5" descr="Handshake">
            <a:extLst>
              <a:ext uri="{FF2B5EF4-FFF2-40B4-BE49-F238E27FC236}">
                <a16:creationId xmlns:a16="http://schemas.microsoft.com/office/drawing/2014/main" id="{5004F1B5-C020-4589-8DED-D68C5C58AC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700" y="2049354"/>
            <a:ext cx="3053422" cy="3053422"/>
          </a:xfrm>
          <a:prstGeom prst="rect">
            <a:avLst/>
          </a:prstGeom>
        </p:spPr>
      </p:pic>
    </p:spTree>
    <p:extLst>
      <p:ext uri="{BB962C8B-B14F-4D97-AF65-F5344CB8AC3E}">
        <p14:creationId xmlns:p14="http://schemas.microsoft.com/office/powerpoint/2010/main" val="1434409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99C0-C6D7-9A20-28FB-C44E49F7CD8A}"/>
              </a:ext>
            </a:extLst>
          </p:cNvPr>
          <p:cNvSpPr>
            <a:spLocks noGrp="1"/>
          </p:cNvSpPr>
          <p:nvPr>
            <p:ph type="title"/>
          </p:nvPr>
        </p:nvSpPr>
        <p:spPr/>
        <p:txBody>
          <a:bodyPr/>
          <a:lstStyle/>
          <a:p>
            <a:r>
              <a:rPr lang="en-US" dirty="0"/>
              <a:t>cancer</a:t>
            </a:r>
            <a:endParaRPr lang="en-IN" dirty="0"/>
          </a:p>
        </p:txBody>
      </p:sp>
      <p:sp>
        <p:nvSpPr>
          <p:cNvPr id="3" name="Content Placeholder 2">
            <a:extLst>
              <a:ext uri="{FF2B5EF4-FFF2-40B4-BE49-F238E27FC236}">
                <a16:creationId xmlns:a16="http://schemas.microsoft.com/office/drawing/2014/main" id="{04B40589-9FDB-29B3-400B-338C9792DA96}"/>
              </a:ext>
            </a:extLst>
          </p:cNvPr>
          <p:cNvSpPr>
            <a:spLocks noGrp="1"/>
          </p:cNvSpPr>
          <p:nvPr>
            <p:ph idx="1"/>
          </p:nvPr>
        </p:nvSpPr>
        <p:spPr/>
        <p:txBody>
          <a:bodyPr/>
          <a:lstStyle/>
          <a:p>
            <a:pPr>
              <a:buFont typeface="Wingdings" panose="05000000000000000000" pitchFamily="2" charset="2"/>
              <a:buChar char="§"/>
            </a:pPr>
            <a:r>
              <a:rPr lang="en-US" b="0" i="0" dirty="0">
                <a:solidFill>
                  <a:srgbClr val="2E2E2E"/>
                </a:solidFill>
                <a:effectLst/>
                <a:latin typeface="Noto Sans" panose="020B0502040204020203" pitchFamily="34" charset="0"/>
              </a:rPr>
              <a:t>Cancer is a disease in which some of the body’s cells grow uncontrollably and spread to other parts of the body. </a:t>
            </a:r>
          </a:p>
          <a:p>
            <a:pPr>
              <a:buFont typeface="Wingdings" panose="05000000000000000000" pitchFamily="2" charset="2"/>
              <a:buChar char="§"/>
            </a:pPr>
            <a:r>
              <a:rPr lang="en-US" b="0" i="0" dirty="0">
                <a:solidFill>
                  <a:srgbClr val="2E2E2E"/>
                </a:solidFill>
                <a:effectLst/>
                <a:latin typeface="Noto Sans" panose="020B0502040504020204" pitchFamily="34" charset="0"/>
              </a:rPr>
              <a:t>Cancer can start almost anywhere in the human body, which is made up of trillions of cells.</a:t>
            </a:r>
            <a:endParaRPr lang="en-US" dirty="0">
              <a:solidFill>
                <a:srgbClr val="2E2E2E"/>
              </a:solidFill>
              <a:latin typeface="Noto Sans" panose="020B0502040204020203" pitchFamily="34" charset="0"/>
            </a:endParaRPr>
          </a:p>
          <a:p>
            <a:pPr algn="l" rtl="0" fontAlgn="base"/>
            <a:r>
              <a:rPr lang="en-US" b="0" i="0" dirty="0">
                <a:solidFill>
                  <a:srgbClr val="2E2E2E"/>
                </a:solidFill>
                <a:effectLst/>
                <a:latin typeface="Noto Sans" panose="020B0502040504020204" pitchFamily="34" charset="0"/>
              </a:rPr>
              <a:t>Normally, human cells grow and multiply (through a process called </a:t>
            </a:r>
            <a:r>
              <a:rPr lang="en-US" dirty="0">
                <a:solidFill>
                  <a:srgbClr val="2E2E2E"/>
                </a:solidFill>
                <a:latin typeface="Noto Sans" panose="020B0502040504020204" pitchFamily="34" charset="0"/>
              </a:rPr>
              <a:t>cell</a:t>
            </a:r>
            <a:r>
              <a:rPr lang="en-US" b="0" i="0" dirty="0">
                <a:solidFill>
                  <a:srgbClr val="2E2E2E"/>
                </a:solidFill>
                <a:effectLst/>
                <a:latin typeface="Noto Sans" panose="020B0502040504020204" pitchFamily="34" charset="0"/>
              </a:rPr>
              <a:t> division) to form new cells as the body needs them. When cells grow old or become damaged, they die, and new cells take their place.</a:t>
            </a:r>
            <a:br>
              <a:rPr lang="en-US" dirty="0"/>
            </a:br>
            <a:endParaRPr lang="en-IN" dirty="0"/>
          </a:p>
        </p:txBody>
      </p:sp>
    </p:spTree>
    <p:extLst>
      <p:ext uri="{BB962C8B-B14F-4D97-AF65-F5344CB8AC3E}">
        <p14:creationId xmlns:p14="http://schemas.microsoft.com/office/powerpoint/2010/main" val="2780509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29A3-74CE-E09F-2251-F79BC7965853}"/>
              </a:ext>
            </a:extLst>
          </p:cNvPr>
          <p:cNvSpPr>
            <a:spLocks noGrp="1"/>
          </p:cNvSpPr>
          <p:nvPr>
            <p:ph type="title"/>
          </p:nvPr>
        </p:nvSpPr>
        <p:spPr>
          <a:xfrm>
            <a:off x="581192" y="702156"/>
            <a:ext cx="11029616" cy="1188720"/>
          </a:xfrm>
        </p:spPr>
        <p:txBody>
          <a:bodyPr>
            <a:normAutofit/>
          </a:bodyPr>
          <a:lstStyle/>
          <a:p>
            <a:r>
              <a:rPr lang="en-US" dirty="0"/>
              <a:t>TYPES OF CANCER</a:t>
            </a:r>
            <a:endParaRPr lang="en-IN" dirty="0"/>
          </a:p>
        </p:txBody>
      </p:sp>
      <p:graphicFrame>
        <p:nvGraphicFramePr>
          <p:cNvPr id="5" name="Content Placeholder 2">
            <a:extLst>
              <a:ext uri="{FF2B5EF4-FFF2-40B4-BE49-F238E27FC236}">
                <a16:creationId xmlns:a16="http://schemas.microsoft.com/office/drawing/2014/main" id="{CC5E96F8-0C1D-0B3A-EA2E-AC5CBFCB4D1F}"/>
              </a:ext>
            </a:extLst>
          </p:cNvPr>
          <p:cNvGraphicFramePr>
            <a:graphicFrameLocks noGrp="1"/>
          </p:cNvGraphicFramePr>
          <p:nvPr>
            <p:ph idx="1"/>
            <p:extLst>
              <p:ext uri="{D42A27DB-BD31-4B8C-83A1-F6EECF244321}">
                <p14:modId xmlns:p14="http://schemas.microsoft.com/office/powerpoint/2010/main" val="55074973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9422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32EA4-ABD3-49C6-A63C-8EBD629971C5}"/>
              </a:ext>
            </a:extLst>
          </p:cNvPr>
          <p:cNvSpPr>
            <a:spLocks noGrp="1"/>
          </p:cNvSpPr>
          <p:nvPr>
            <p:ph type="title"/>
          </p:nvPr>
        </p:nvSpPr>
        <p:spPr>
          <a:xfrm>
            <a:off x="581192" y="702156"/>
            <a:ext cx="11029616" cy="1188720"/>
          </a:xfrm>
        </p:spPr>
        <p:txBody>
          <a:bodyPr>
            <a:normAutofit/>
          </a:bodyPr>
          <a:lstStyle/>
          <a:p>
            <a:r>
              <a:rPr lang="en-US" sz="3200" dirty="0"/>
              <a:t>Lung cancer</a:t>
            </a:r>
            <a:endParaRPr lang="en-IN" sz="3200" dirty="0"/>
          </a:p>
        </p:txBody>
      </p:sp>
      <p:sp>
        <p:nvSpPr>
          <p:cNvPr id="3" name="Content Placeholder 2">
            <a:extLst>
              <a:ext uri="{FF2B5EF4-FFF2-40B4-BE49-F238E27FC236}">
                <a16:creationId xmlns:a16="http://schemas.microsoft.com/office/drawing/2014/main" id="{EFD031F7-4CF0-48A1-AB2D-753F9A82B0E5}"/>
              </a:ext>
            </a:extLst>
          </p:cNvPr>
          <p:cNvSpPr>
            <a:spLocks noGrp="1"/>
          </p:cNvSpPr>
          <p:nvPr>
            <p:ph idx="1"/>
          </p:nvPr>
        </p:nvSpPr>
        <p:spPr>
          <a:xfrm>
            <a:off x="581192" y="1890876"/>
            <a:ext cx="10232582" cy="4629194"/>
          </a:xfrm>
        </p:spPr>
        <p:txBody>
          <a:bodyPr>
            <a:normAutofit/>
          </a:bodyPr>
          <a:lstStyle/>
          <a:p>
            <a:pPr algn="just"/>
            <a:r>
              <a:rPr lang="en-US" sz="2200" b="1" dirty="0">
                <a:effectLst/>
                <a:ea typeface="SimSun" panose="02010600030101010101" pitchFamily="2" charset="-122"/>
              </a:rPr>
              <a:t> </a:t>
            </a:r>
            <a:r>
              <a:rPr lang="en-US" sz="2600" dirty="0">
                <a:effectLst/>
                <a:ea typeface="SimSun" panose="02010600030101010101" pitchFamily="2" charset="-122"/>
              </a:rPr>
              <a:t>Lung cancer is a disease in which cancer cells originate from the lung  itself or from another organ.</a:t>
            </a:r>
          </a:p>
          <a:p>
            <a:pPr algn="just"/>
            <a:r>
              <a:rPr lang="en-US" sz="2600" dirty="0">
                <a:effectLst/>
                <a:ea typeface="SimSun" panose="02010600030101010101" pitchFamily="2" charset="-122"/>
              </a:rPr>
              <a:t>Lung Cancer is also called a lung tumor and is characterized by highly uncontrolled cell growth</a:t>
            </a:r>
            <a:r>
              <a:rPr lang="en-US" sz="2600" dirty="0">
                <a:ea typeface="SimSun" panose="02010600030101010101" pitchFamily="2" charset="-122"/>
              </a:rPr>
              <a:t>.</a:t>
            </a:r>
          </a:p>
          <a:p>
            <a:pPr algn="just"/>
            <a:r>
              <a:rPr lang="en-US" sz="2600" dirty="0">
                <a:effectLst/>
                <a:ea typeface="SimSun" panose="02010600030101010101" pitchFamily="2" charset="-122"/>
              </a:rPr>
              <a:t>Lung cancer is the leading cause of death worldwide.</a:t>
            </a:r>
          </a:p>
          <a:p>
            <a:pPr algn="just"/>
            <a:r>
              <a:rPr lang="en-US" sz="2600" kern="100" dirty="0">
                <a:effectLst/>
                <a:ea typeface="NSimSun" panose="02010609030101010101" pitchFamily="49" charset="-122"/>
                <a:cs typeface="Mangal" panose="02040503050203030202" pitchFamily="18" charset="0"/>
              </a:rPr>
              <a:t>It is essential to identify the presence of cancer in early stages to improve the treatment and treatment process.</a:t>
            </a:r>
            <a:endParaRPr lang="en-IN" sz="2600" kern="100" dirty="0">
              <a:effectLst/>
              <a:ea typeface="NSimSun" panose="02010609030101010101" pitchFamily="49" charset="-122"/>
              <a:cs typeface="Mangal" panose="02040503050203030202" pitchFamily="18" charset="0"/>
            </a:endParaRPr>
          </a:p>
          <a:p>
            <a:endParaRPr lang="en-IN" dirty="0"/>
          </a:p>
        </p:txBody>
      </p:sp>
      <p:pic>
        <p:nvPicPr>
          <p:cNvPr id="5" name="Picture 4" descr="Background pattern&#10;&#10;Description automatically generated">
            <a:extLst>
              <a:ext uri="{FF2B5EF4-FFF2-40B4-BE49-F238E27FC236}">
                <a16:creationId xmlns:a16="http://schemas.microsoft.com/office/drawing/2014/main" id="{2CF41ACD-9D3C-4300-9214-E931CDA07FBF}"/>
              </a:ext>
            </a:extLst>
          </p:cNvPr>
          <p:cNvPicPr>
            <a:picLocks noChangeAspect="1"/>
          </p:cNvPicPr>
          <p:nvPr/>
        </p:nvPicPr>
        <p:blipFill rotWithShape="1">
          <a:blip r:embed="rId2">
            <a:alphaModFix amt="25000"/>
          </a:blip>
          <a:srcRect l="12915" r="9561" b="-3"/>
          <a:stretch/>
        </p:blipFill>
        <p:spPr>
          <a:xfrm>
            <a:off x="-70678" y="0"/>
            <a:ext cx="12262677" cy="6897756"/>
          </a:xfrm>
          <a:prstGeom prst="rect">
            <a:avLst/>
          </a:prstGeom>
        </p:spPr>
      </p:pic>
    </p:spTree>
    <p:extLst>
      <p:ext uri="{BB962C8B-B14F-4D97-AF65-F5344CB8AC3E}">
        <p14:creationId xmlns:p14="http://schemas.microsoft.com/office/powerpoint/2010/main" val="4004654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1FD95-2CE2-4B1D-8C38-14D01B515CDB}"/>
              </a:ext>
            </a:extLst>
          </p:cNvPr>
          <p:cNvSpPr>
            <a:spLocks noGrp="1"/>
          </p:cNvSpPr>
          <p:nvPr>
            <p:ph type="title"/>
          </p:nvPr>
        </p:nvSpPr>
        <p:spPr/>
        <p:txBody>
          <a:bodyPr>
            <a:normAutofit/>
          </a:bodyPr>
          <a:lstStyle/>
          <a:p>
            <a:r>
              <a:rPr lang="en-US" sz="3200" dirty="0"/>
              <a:t>LUNG ANATOMY</a:t>
            </a:r>
            <a:endParaRPr lang="en-IN" sz="3200" dirty="0"/>
          </a:p>
        </p:txBody>
      </p:sp>
      <p:sp>
        <p:nvSpPr>
          <p:cNvPr id="3" name="Content Placeholder 2">
            <a:extLst>
              <a:ext uri="{FF2B5EF4-FFF2-40B4-BE49-F238E27FC236}">
                <a16:creationId xmlns:a16="http://schemas.microsoft.com/office/drawing/2014/main" id="{D530BF57-F3C9-4E0C-9253-F5790678CCB0}"/>
              </a:ext>
            </a:extLst>
          </p:cNvPr>
          <p:cNvSpPr>
            <a:spLocks noGrp="1"/>
          </p:cNvSpPr>
          <p:nvPr>
            <p:ph idx="1"/>
          </p:nvPr>
        </p:nvSpPr>
        <p:spPr/>
        <p:txBody>
          <a:bodyPr>
            <a:normAutofit/>
          </a:bodyPr>
          <a:lstStyle/>
          <a:p>
            <a:pPr algn="just"/>
            <a:r>
              <a:rPr lang="en-US" sz="2000" dirty="0">
                <a:solidFill>
                  <a:srgbClr val="0E101A"/>
                </a:solidFill>
                <a:effectLst/>
                <a:ea typeface="SimSun" panose="02010600030101010101" pitchFamily="2" charset="-122"/>
              </a:rPr>
              <a:t>Lungs are a part of the human respiratory system and the role of the lungs is to oxygenate the blood and remove carbon dioxide and other gases that are waste for the human body.</a:t>
            </a:r>
          </a:p>
          <a:p>
            <a:pPr algn="just"/>
            <a:r>
              <a:rPr lang="en-US" sz="2000" dirty="0">
                <a:solidFill>
                  <a:srgbClr val="0E101A"/>
                </a:solidFill>
                <a:effectLst/>
                <a:ea typeface="SimSun" panose="02010600030101010101" pitchFamily="2" charset="-122"/>
              </a:rPr>
              <a:t>Lungs are a pair of spongy, roughly cone-shaped structures present on either side of the chest.</a:t>
            </a:r>
            <a:br>
              <a:rPr lang="en-US" sz="2000" dirty="0">
                <a:solidFill>
                  <a:srgbClr val="0E101A"/>
                </a:solidFill>
                <a:effectLst/>
                <a:ea typeface="SimSun" panose="02010600030101010101" pitchFamily="2" charset="-122"/>
              </a:rPr>
            </a:br>
            <a:r>
              <a:rPr lang="en-US" sz="2000" dirty="0">
                <a:solidFill>
                  <a:srgbClr val="0E101A"/>
                </a:solidFill>
                <a:effectLst/>
                <a:ea typeface="SimSun" panose="02010600030101010101" pitchFamily="2" charset="-122"/>
              </a:rPr>
              <a:t>Air is inhaled through the mouth or nose.</a:t>
            </a:r>
          </a:p>
          <a:p>
            <a:pPr algn="just"/>
            <a:r>
              <a:rPr lang="en-US" sz="2000" b="0" i="0" dirty="0">
                <a:solidFill>
                  <a:srgbClr val="212529"/>
                </a:solidFill>
                <a:effectLst/>
              </a:rPr>
              <a:t>The lungs are separated by the </a:t>
            </a:r>
            <a:r>
              <a:rPr lang="en-US" sz="2000" b="0" i="0" dirty="0">
                <a:solidFill>
                  <a:schemeClr val="tx1"/>
                </a:solidFill>
                <a:effectLst/>
                <a:hlinkClick r:id="rId2">
                  <a:extLst>
                    <a:ext uri="{A12FA001-AC4F-418D-AE19-62706E023703}">
                      <ahyp:hlinkClr xmlns:ahyp="http://schemas.microsoft.com/office/drawing/2018/hyperlinkcolor" val="tx"/>
                    </a:ext>
                  </a:extLst>
                </a:hlinkClick>
              </a:rPr>
              <a:t>mediastinum</a:t>
            </a:r>
            <a:r>
              <a:rPr lang="en-US" sz="2000" b="0" i="0" dirty="0">
                <a:solidFill>
                  <a:srgbClr val="212529"/>
                </a:solidFill>
                <a:effectLst/>
              </a:rPr>
              <a:t>. This area contains the </a:t>
            </a:r>
            <a:r>
              <a:rPr lang="en-US" sz="2000" b="0" i="0" dirty="0">
                <a:solidFill>
                  <a:schemeClr val="tx1"/>
                </a:solidFill>
                <a:effectLst/>
                <a:hlinkClick r:id="rId3">
                  <a:extLst>
                    <a:ext uri="{A12FA001-AC4F-418D-AE19-62706E023703}">
                      <ahyp:hlinkClr xmlns:ahyp="http://schemas.microsoft.com/office/drawing/2018/hyperlinkcolor" val="tx"/>
                    </a:ext>
                  </a:extLst>
                </a:hlinkClick>
              </a:rPr>
              <a:t>heart</a:t>
            </a:r>
            <a:r>
              <a:rPr lang="en-US" sz="2000" b="0" i="0" dirty="0">
                <a:solidFill>
                  <a:srgbClr val="212529"/>
                </a:solidFill>
                <a:effectLst/>
              </a:rPr>
              <a:t>, </a:t>
            </a:r>
            <a:r>
              <a:rPr lang="en-US" sz="2000" b="0" i="0" dirty="0">
                <a:solidFill>
                  <a:schemeClr val="tx1"/>
                </a:solidFill>
                <a:effectLst/>
                <a:hlinkClick r:id="rId4">
                  <a:extLst>
                    <a:ext uri="{A12FA001-AC4F-418D-AE19-62706E023703}">
                      <ahyp:hlinkClr xmlns:ahyp="http://schemas.microsoft.com/office/drawing/2018/hyperlinkcolor" val="tx"/>
                    </a:ext>
                  </a:extLst>
                </a:hlinkClick>
              </a:rPr>
              <a:t>trachea</a:t>
            </a:r>
            <a:r>
              <a:rPr lang="en-US" sz="2000" b="0" i="0" dirty="0">
                <a:solidFill>
                  <a:srgbClr val="212529"/>
                </a:solidFill>
                <a:effectLst/>
              </a:rPr>
              <a:t>, </a:t>
            </a:r>
            <a:r>
              <a:rPr lang="en-US" sz="2000" b="0" i="0" dirty="0">
                <a:solidFill>
                  <a:schemeClr val="tx1"/>
                </a:solidFill>
                <a:effectLst/>
                <a:hlinkClick r:id="rId5">
                  <a:extLst>
                    <a:ext uri="{A12FA001-AC4F-418D-AE19-62706E023703}">
                      <ahyp:hlinkClr xmlns:ahyp="http://schemas.microsoft.com/office/drawing/2018/hyperlinkcolor" val="tx"/>
                    </a:ext>
                  </a:extLst>
                </a:hlinkClick>
              </a:rPr>
              <a:t>esophagus</a:t>
            </a:r>
            <a:r>
              <a:rPr lang="en-US" sz="2000" b="0" i="0" dirty="0">
                <a:solidFill>
                  <a:srgbClr val="212529"/>
                </a:solidFill>
                <a:effectLst/>
              </a:rPr>
              <a:t>, and many </a:t>
            </a:r>
            <a:r>
              <a:rPr lang="en-US" sz="2000" b="0" i="0" dirty="0">
                <a:solidFill>
                  <a:schemeClr val="tx1"/>
                </a:solidFill>
                <a:effectLst/>
                <a:hlinkClick r:id="rId6">
                  <a:extLst>
                    <a:ext uri="{A12FA001-AC4F-418D-AE19-62706E023703}">
                      <ahyp:hlinkClr xmlns:ahyp="http://schemas.microsoft.com/office/drawing/2018/hyperlinkcolor" val="tx"/>
                    </a:ext>
                  </a:extLst>
                </a:hlinkClick>
              </a:rPr>
              <a:t>lymph</a:t>
            </a:r>
            <a:r>
              <a:rPr lang="en-US" sz="2000" b="0" i="0" dirty="0">
                <a:solidFill>
                  <a:srgbClr val="212529"/>
                </a:solidFill>
                <a:effectLst/>
              </a:rPr>
              <a:t> nodes. The lungs are covered by a protective </a:t>
            </a:r>
            <a:r>
              <a:rPr lang="en-US" sz="2000" b="0" i="0" dirty="0">
                <a:solidFill>
                  <a:schemeClr val="tx1"/>
                </a:solidFill>
                <a:effectLst/>
                <a:hlinkClick r:id="rId7">
                  <a:extLst>
                    <a:ext uri="{A12FA001-AC4F-418D-AE19-62706E023703}">
                      <ahyp:hlinkClr xmlns:ahyp="http://schemas.microsoft.com/office/drawing/2018/hyperlinkcolor" val="tx"/>
                    </a:ext>
                  </a:extLst>
                </a:hlinkClick>
              </a:rPr>
              <a:t>membrane</a:t>
            </a:r>
            <a:r>
              <a:rPr lang="en-US" sz="2000" b="0" i="0" dirty="0">
                <a:solidFill>
                  <a:srgbClr val="212529"/>
                </a:solidFill>
                <a:effectLst/>
              </a:rPr>
              <a:t> known as the </a:t>
            </a:r>
            <a:r>
              <a:rPr lang="en-US" sz="2000" b="0" i="0" dirty="0">
                <a:solidFill>
                  <a:schemeClr val="tx1"/>
                </a:solidFill>
                <a:effectLst/>
                <a:hlinkClick r:id="rId8">
                  <a:extLst>
                    <a:ext uri="{A12FA001-AC4F-418D-AE19-62706E023703}">
                      <ahyp:hlinkClr xmlns:ahyp="http://schemas.microsoft.com/office/drawing/2018/hyperlinkcolor" val="tx"/>
                    </a:ext>
                  </a:extLst>
                </a:hlinkClick>
              </a:rPr>
              <a:t>pleura</a:t>
            </a:r>
            <a:r>
              <a:rPr lang="en-US" sz="2000" b="0" i="0" dirty="0">
                <a:solidFill>
                  <a:srgbClr val="212529"/>
                </a:solidFill>
                <a:effectLst/>
              </a:rPr>
              <a:t> and are separated from the </a:t>
            </a:r>
            <a:r>
              <a:rPr lang="en-US" sz="2000" b="0" i="0" dirty="0">
                <a:solidFill>
                  <a:schemeClr val="tx1"/>
                </a:solidFill>
                <a:effectLst/>
                <a:hlinkClick r:id="rId9">
                  <a:extLst>
                    <a:ext uri="{A12FA001-AC4F-418D-AE19-62706E023703}">
                      <ahyp:hlinkClr xmlns:ahyp="http://schemas.microsoft.com/office/drawing/2018/hyperlinkcolor" val="tx"/>
                    </a:ext>
                  </a:extLst>
                </a:hlinkClick>
              </a:rPr>
              <a:t>abdominal</a:t>
            </a:r>
            <a:r>
              <a:rPr lang="en-US" sz="2000" b="0" i="0" dirty="0">
                <a:solidFill>
                  <a:srgbClr val="F7B615"/>
                </a:solidFill>
                <a:effectLst/>
                <a:hlinkClick r:id="rId9">
                  <a:extLst>
                    <a:ext uri="{A12FA001-AC4F-418D-AE19-62706E023703}">
                      <ahyp:hlinkClr xmlns:ahyp="http://schemas.microsoft.com/office/drawing/2018/hyperlinkcolor" val="tx"/>
                    </a:ext>
                  </a:extLst>
                </a:hlinkClick>
              </a:rPr>
              <a:t> </a:t>
            </a:r>
            <a:r>
              <a:rPr lang="en-US" sz="2000" b="0" i="0" dirty="0">
                <a:solidFill>
                  <a:schemeClr val="tx1"/>
                </a:solidFill>
                <a:effectLst/>
                <a:hlinkClick r:id="rId9">
                  <a:extLst>
                    <a:ext uri="{A12FA001-AC4F-418D-AE19-62706E023703}">
                      <ahyp:hlinkClr xmlns:ahyp="http://schemas.microsoft.com/office/drawing/2018/hyperlinkcolor" val="tx"/>
                    </a:ext>
                  </a:extLst>
                </a:hlinkClick>
              </a:rPr>
              <a:t>cavity</a:t>
            </a:r>
            <a:r>
              <a:rPr lang="en-US" sz="2000" b="0" i="0" dirty="0">
                <a:solidFill>
                  <a:srgbClr val="212529"/>
                </a:solidFill>
                <a:effectLst/>
              </a:rPr>
              <a:t> by the muscular diaphragm</a:t>
            </a:r>
            <a:r>
              <a:rPr lang="en-US" sz="1800" b="0" i="0" dirty="0">
                <a:solidFill>
                  <a:srgbClr val="212529"/>
                </a:solidFill>
                <a:effectLst/>
              </a:rPr>
              <a:t>.</a:t>
            </a:r>
            <a:endParaRPr lang="en-IN" sz="1800" dirty="0"/>
          </a:p>
        </p:txBody>
      </p:sp>
      <p:pic>
        <p:nvPicPr>
          <p:cNvPr id="5" name="Picture 4">
            <a:extLst>
              <a:ext uri="{FF2B5EF4-FFF2-40B4-BE49-F238E27FC236}">
                <a16:creationId xmlns:a16="http://schemas.microsoft.com/office/drawing/2014/main" id="{021F8856-481C-4216-A2A4-2FFE49F13F6F}"/>
              </a:ext>
              <a:ext uri="{C183D7F6-B498-43B3-948B-1728B52AA6E4}">
                <adec:decorative xmlns:adec="http://schemas.microsoft.com/office/drawing/2017/decorative" val="0"/>
              </a:ext>
            </a:extLst>
          </p:cNvPr>
          <p:cNvPicPr>
            <a:picLocks noChangeAspect="1"/>
          </p:cNvPicPr>
          <p:nvPr/>
        </p:nvPicPr>
        <p:blipFill>
          <a:blip r:embed="rId10">
            <a:alphaModFix amt="31000"/>
          </a:blip>
          <a:stretch>
            <a:fillRect/>
          </a:stretch>
        </p:blipFill>
        <p:spPr>
          <a:xfrm>
            <a:off x="0" y="48456"/>
            <a:ext cx="12191999" cy="6817832"/>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747905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55E-8E95-40EF-B5BB-50FE49A79CC0}"/>
              </a:ext>
            </a:extLst>
          </p:cNvPr>
          <p:cNvSpPr>
            <a:spLocks noGrp="1"/>
          </p:cNvSpPr>
          <p:nvPr>
            <p:ph type="title"/>
          </p:nvPr>
        </p:nvSpPr>
        <p:spPr/>
        <p:txBody>
          <a:bodyPr>
            <a:normAutofit/>
          </a:bodyPr>
          <a:lstStyle/>
          <a:p>
            <a:r>
              <a:rPr lang="en-US" sz="3200" dirty="0"/>
              <a:t>STAGES IN LUNG CANCER</a:t>
            </a:r>
            <a:endParaRPr lang="en-IN" sz="3200" dirty="0"/>
          </a:p>
        </p:txBody>
      </p:sp>
      <p:sp>
        <p:nvSpPr>
          <p:cNvPr id="3" name="Content Placeholder 2">
            <a:extLst>
              <a:ext uri="{FF2B5EF4-FFF2-40B4-BE49-F238E27FC236}">
                <a16:creationId xmlns:a16="http://schemas.microsoft.com/office/drawing/2014/main" id="{7B02F8F5-9C2F-4903-A716-CA1AA6035BB4}"/>
              </a:ext>
            </a:extLst>
          </p:cNvPr>
          <p:cNvSpPr>
            <a:spLocks noGrp="1"/>
          </p:cNvSpPr>
          <p:nvPr>
            <p:ph sz="half" idx="1"/>
          </p:nvPr>
        </p:nvSpPr>
        <p:spPr>
          <a:xfrm>
            <a:off x="581193" y="2228003"/>
            <a:ext cx="5194767" cy="1965625"/>
          </a:xfrm>
        </p:spPr>
        <p:txBody>
          <a:bodyPr>
            <a:normAutofit fontScale="85000" lnSpcReduction="20000"/>
          </a:bodyPr>
          <a:lstStyle/>
          <a:p>
            <a:pPr marL="0" indent="0">
              <a:buNone/>
            </a:pPr>
            <a:r>
              <a:rPr lang="en-US" sz="2400" dirty="0">
                <a:latin typeface="+mj-lt"/>
              </a:rPr>
              <a:t>Small cell</a:t>
            </a:r>
          </a:p>
          <a:p>
            <a:pPr marL="342900" lvl="0" indent="-342900" algn="just">
              <a:lnSpc>
                <a:spcPct val="95000"/>
              </a:lnSpc>
              <a:spcAft>
                <a:spcPts val="600"/>
              </a:spcAft>
              <a:buFont typeface="Symbol" panose="05050102010706020507" pitchFamily="18" charset="2"/>
              <a:buChar char=""/>
              <a:tabLst>
                <a:tab pos="182880" algn="l"/>
                <a:tab pos="457200" algn="l"/>
              </a:tabLst>
            </a:pPr>
            <a:r>
              <a:rPr lang="en-US" sz="2100" b="1" spc="-5" dirty="0">
                <a:solidFill>
                  <a:srgbClr val="0E101A"/>
                </a:solidFill>
                <a:effectLst/>
                <a:ea typeface="SimSun" panose="02010600030101010101" pitchFamily="2" charset="-122"/>
                <a:cs typeface="OpenSymbol"/>
              </a:rPr>
              <a:t>Limited Stage</a:t>
            </a:r>
            <a:r>
              <a:rPr lang="en-US" sz="2100" spc="-5" dirty="0">
                <a:solidFill>
                  <a:srgbClr val="0E101A"/>
                </a:solidFill>
                <a:effectLst/>
                <a:ea typeface="SimSun" panose="02010600030101010101" pitchFamily="2" charset="-122"/>
                <a:cs typeface="OpenSymbol"/>
              </a:rPr>
              <a:t>: Cancer is only in one lung and the second lung is healthy.</a:t>
            </a:r>
            <a:endParaRPr lang="en-IN" sz="2100" spc="-5" dirty="0">
              <a:effectLst/>
              <a:ea typeface="SimSun" panose="02010600030101010101" pitchFamily="2" charset="-122"/>
              <a:cs typeface="OpenSymbol"/>
            </a:endParaRPr>
          </a:p>
          <a:p>
            <a:r>
              <a:rPr lang="en-US" sz="2100" b="1" dirty="0">
                <a:solidFill>
                  <a:srgbClr val="0E101A"/>
                </a:solidFill>
                <a:effectLst/>
                <a:ea typeface="SimSun" panose="02010600030101010101" pitchFamily="2" charset="-122"/>
              </a:rPr>
              <a:t>Extensive Stage</a:t>
            </a:r>
            <a:r>
              <a:rPr lang="en-US" sz="2100" dirty="0">
                <a:solidFill>
                  <a:srgbClr val="0E101A"/>
                </a:solidFill>
                <a:effectLst/>
                <a:ea typeface="SimSun" panose="02010600030101010101" pitchFamily="2" charset="-122"/>
              </a:rPr>
              <a:t>: Cancer has spread to the chest and both lungs.</a:t>
            </a:r>
            <a:endParaRPr lang="en-IN" sz="2100" dirty="0"/>
          </a:p>
        </p:txBody>
      </p:sp>
      <p:sp>
        <p:nvSpPr>
          <p:cNvPr id="4" name="Content Placeholder 3">
            <a:extLst>
              <a:ext uri="{FF2B5EF4-FFF2-40B4-BE49-F238E27FC236}">
                <a16:creationId xmlns:a16="http://schemas.microsoft.com/office/drawing/2014/main" id="{E51A3448-DB2B-486E-8660-C556FAA4326A}"/>
              </a:ext>
            </a:extLst>
          </p:cNvPr>
          <p:cNvSpPr>
            <a:spLocks noGrp="1"/>
          </p:cNvSpPr>
          <p:nvPr>
            <p:ph sz="half" idx="2"/>
          </p:nvPr>
        </p:nvSpPr>
        <p:spPr>
          <a:xfrm>
            <a:off x="6416039" y="2228003"/>
            <a:ext cx="5194769" cy="4361983"/>
          </a:xfrm>
        </p:spPr>
        <p:txBody>
          <a:bodyPr>
            <a:normAutofit fontScale="85000" lnSpcReduction="20000"/>
          </a:bodyPr>
          <a:lstStyle/>
          <a:p>
            <a:pPr marL="0" indent="0">
              <a:buNone/>
            </a:pPr>
            <a:r>
              <a:rPr lang="en-US" sz="2400" dirty="0">
                <a:latin typeface="+mj-lt"/>
              </a:rPr>
              <a:t>Non small cell</a:t>
            </a:r>
          </a:p>
          <a:p>
            <a:pPr marL="342900" lvl="0" indent="-342900" algn="just">
              <a:lnSpc>
                <a:spcPct val="95000"/>
              </a:lnSpc>
              <a:spcAft>
                <a:spcPts val="600"/>
              </a:spcAft>
              <a:buFont typeface="Symbol" panose="05050102010706020507" pitchFamily="18" charset="2"/>
              <a:buChar char=""/>
              <a:tabLst>
                <a:tab pos="182880" algn="l"/>
                <a:tab pos="457200" algn="l"/>
              </a:tabLst>
            </a:pPr>
            <a:r>
              <a:rPr lang="en-US" sz="2100" b="1" spc="-5" dirty="0">
                <a:solidFill>
                  <a:srgbClr val="0E101A"/>
                </a:solidFill>
                <a:effectLst/>
                <a:ea typeface="SimSun" panose="02010600030101010101" pitchFamily="2" charset="-122"/>
                <a:cs typeface="OpenSymbol"/>
              </a:rPr>
              <a:t>Occult stage: </a:t>
            </a:r>
            <a:r>
              <a:rPr lang="en-US" sz="2100" spc="-5" dirty="0">
                <a:solidFill>
                  <a:srgbClr val="0E101A"/>
                </a:solidFill>
                <a:effectLst/>
                <a:ea typeface="SimSun" panose="02010600030101010101" pitchFamily="2" charset="-122"/>
                <a:cs typeface="OpenSymbol"/>
              </a:rPr>
              <a:t>It is also called hidden cancer. In this stage, the mucus contains cancer cells. Cancer in this stage can't be detected by using a biopsy or any imaging technique.</a:t>
            </a:r>
            <a:endParaRPr lang="en-IN" sz="2100" spc="-5" dirty="0">
              <a:effectLst/>
              <a:ea typeface="SimSun" panose="02010600030101010101" pitchFamily="2" charset="-122"/>
              <a:cs typeface="OpenSymbol"/>
            </a:endParaRPr>
          </a:p>
          <a:p>
            <a:pPr marL="342900" lvl="0" indent="-342900" algn="just">
              <a:lnSpc>
                <a:spcPct val="95000"/>
              </a:lnSpc>
              <a:spcAft>
                <a:spcPts val="600"/>
              </a:spcAft>
              <a:buFont typeface="Symbol" panose="05050102010706020507" pitchFamily="18" charset="2"/>
              <a:buChar char=""/>
              <a:tabLst>
                <a:tab pos="182880" algn="l"/>
                <a:tab pos="457200" algn="l"/>
              </a:tabLst>
            </a:pPr>
            <a:r>
              <a:rPr lang="en-US" sz="2100" b="1" spc="-5" dirty="0">
                <a:solidFill>
                  <a:srgbClr val="0E101A"/>
                </a:solidFill>
                <a:effectLst/>
                <a:ea typeface="SimSun" panose="02010600030101010101" pitchFamily="2" charset="-122"/>
                <a:cs typeface="OpenSymbol"/>
              </a:rPr>
              <a:t>Stage 0:</a:t>
            </a:r>
            <a:r>
              <a:rPr lang="en-US" sz="2100" spc="-5" dirty="0">
                <a:solidFill>
                  <a:srgbClr val="0E101A"/>
                </a:solidFill>
                <a:effectLst/>
                <a:ea typeface="SimSun" panose="02010600030101010101" pitchFamily="2" charset="-122"/>
                <a:cs typeface="OpenSymbol"/>
              </a:rPr>
              <a:t> In this stage, the tumor formed is very small and the lungs are still non-infected.</a:t>
            </a:r>
            <a:endParaRPr lang="en-IN" sz="2100" spc="-5" dirty="0">
              <a:effectLst/>
              <a:ea typeface="SimSun" panose="02010600030101010101" pitchFamily="2" charset="-122"/>
              <a:cs typeface="OpenSymbol"/>
            </a:endParaRPr>
          </a:p>
          <a:p>
            <a:pPr marL="342900" lvl="0" indent="-342900" algn="just">
              <a:lnSpc>
                <a:spcPct val="95000"/>
              </a:lnSpc>
              <a:spcAft>
                <a:spcPts val="600"/>
              </a:spcAft>
              <a:buFont typeface="Symbol" panose="05050102010706020507" pitchFamily="18" charset="2"/>
              <a:buChar char=""/>
              <a:tabLst>
                <a:tab pos="182880" algn="l"/>
                <a:tab pos="457200" algn="l"/>
              </a:tabLst>
            </a:pPr>
            <a:r>
              <a:rPr lang="en-US" sz="2100" b="1" spc="-5" dirty="0">
                <a:solidFill>
                  <a:srgbClr val="0E101A"/>
                </a:solidFill>
                <a:effectLst/>
                <a:ea typeface="SimSun" panose="02010600030101010101" pitchFamily="2" charset="-122"/>
                <a:cs typeface="OpenSymbol"/>
              </a:rPr>
              <a:t>Stage I</a:t>
            </a:r>
            <a:r>
              <a:rPr lang="en-US" sz="2100" spc="-5" dirty="0">
                <a:solidFill>
                  <a:srgbClr val="0E101A"/>
                </a:solidFill>
                <a:effectLst/>
                <a:ea typeface="SimSun" panose="02010600030101010101" pitchFamily="2" charset="-122"/>
                <a:cs typeface="OpenSymbol"/>
              </a:rPr>
              <a:t>: In this stage, lung tissue shows the presence of cancer.</a:t>
            </a:r>
            <a:endParaRPr lang="en-IN" sz="2100" spc="-5" dirty="0">
              <a:effectLst/>
              <a:ea typeface="SimSun" panose="02010600030101010101" pitchFamily="2" charset="-122"/>
              <a:cs typeface="OpenSymbol"/>
            </a:endParaRPr>
          </a:p>
          <a:p>
            <a:pPr marL="342900" lvl="0" indent="-342900" algn="just">
              <a:lnSpc>
                <a:spcPct val="95000"/>
              </a:lnSpc>
              <a:spcAft>
                <a:spcPts val="600"/>
              </a:spcAft>
              <a:buFont typeface="Symbol" panose="05050102010706020507" pitchFamily="18" charset="2"/>
              <a:buChar char=""/>
              <a:tabLst>
                <a:tab pos="182880" algn="l"/>
                <a:tab pos="457200" algn="l"/>
              </a:tabLst>
            </a:pPr>
            <a:r>
              <a:rPr lang="en-US" sz="2100" b="1" spc="-5" dirty="0">
                <a:solidFill>
                  <a:srgbClr val="0E101A"/>
                </a:solidFill>
                <a:effectLst/>
                <a:ea typeface="SimSun" panose="02010600030101010101" pitchFamily="2" charset="-122"/>
                <a:cs typeface="OpenSymbol"/>
              </a:rPr>
              <a:t>Stage II</a:t>
            </a:r>
            <a:r>
              <a:rPr lang="en-US" sz="2100" spc="-5" dirty="0">
                <a:solidFill>
                  <a:srgbClr val="0E101A"/>
                </a:solidFill>
                <a:effectLst/>
                <a:ea typeface="SimSun" panose="02010600030101010101" pitchFamily="2" charset="-122"/>
                <a:cs typeface="OpenSymbol"/>
              </a:rPr>
              <a:t>: In this stage, lymph nodes close to the lungs might be infected with cancer.</a:t>
            </a:r>
            <a:endParaRPr lang="en-IN" sz="2100" spc="-5" dirty="0">
              <a:effectLst/>
              <a:ea typeface="SimSun" panose="02010600030101010101" pitchFamily="2" charset="-122"/>
              <a:cs typeface="OpenSymbol"/>
            </a:endParaRPr>
          </a:p>
          <a:p>
            <a:pPr marL="342900" lvl="0" indent="-342900" algn="just">
              <a:lnSpc>
                <a:spcPct val="95000"/>
              </a:lnSpc>
              <a:spcAft>
                <a:spcPts val="600"/>
              </a:spcAft>
              <a:buFont typeface="Symbol" panose="05050102010706020507" pitchFamily="18" charset="2"/>
              <a:buChar char=""/>
              <a:tabLst>
                <a:tab pos="182880" algn="l"/>
                <a:tab pos="457200" algn="l"/>
              </a:tabLst>
            </a:pPr>
            <a:r>
              <a:rPr lang="en-US" sz="2100" b="1" spc="-5" dirty="0">
                <a:solidFill>
                  <a:srgbClr val="0E101A"/>
                </a:solidFill>
                <a:effectLst/>
                <a:ea typeface="SimSun" panose="02010600030101010101" pitchFamily="2" charset="-122"/>
                <a:cs typeface="OpenSymbol"/>
              </a:rPr>
              <a:t>Stage III</a:t>
            </a:r>
            <a:r>
              <a:rPr lang="en-US" sz="2100" spc="-5" dirty="0">
                <a:solidFill>
                  <a:srgbClr val="0E101A"/>
                </a:solidFill>
                <a:effectLst/>
                <a:ea typeface="SimSun" panose="02010600030101010101" pitchFamily="2" charset="-122"/>
                <a:cs typeface="OpenSymbol"/>
              </a:rPr>
              <a:t>: In this stage, the chest and the lymph node might be infected with cancerous cells.</a:t>
            </a:r>
            <a:endParaRPr lang="en-IN" sz="2100" spc="-5" dirty="0">
              <a:effectLst/>
              <a:ea typeface="SimSun" panose="02010600030101010101" pitchFamily="2" charset="-122"/>
              <a:cs typeface="OpenSymbol"/>
            </a:endParaRPr>
          </a:p>
          <a:p>
            <a:r>
              <a:rPr lang="en-US" sz="2100" b="1" dirty="0">
                <a:solidFill>
                  <a:srgbClr val="0E101A"/>
                </a:solidFill>
                <a:effectLst/>
                <a:ea typeface="SimSun" panose="02010600030101010101" pitchFamily="2" charset="-122"/>
              </a:rPr>
              <a:t>Stage IV: </a:t>
            </a:r>
            <a:r>
              <a:rPr lang="en-US" sz="2100" dirty="0">
                <a:solidFill>
                  <a:srgbClr val="0E101A"/>
                </a:solidFill>
                <a:effectLst/>
                <a:ea typeface="SimSun" panose="02010600030101010101" pitchFamily="2" charset="-122"/>
              </a:rPr>
              <a:t>In this stage, bones, liver, brain, or any other body part might be infected with cancer</a:t>
            </a:r>
            <a:endParaRPr lang="en-IN" sz="2100" dirty="0"/>
          </a:p>
        </p:txBody>
      </p:sp>
      <p:pic>
        <p:nvPicPr>
          <p:cNvPr id="5" name="Picture 4">
            <a:extLst>
              <a:ext uri="{FF2B5EF4-FFF2-40B4-BE49-F238E27FC236}">
                <a16:creationId xmlns:a16="http://schemas.microsoft.com/office/drawing/2014/main" id="{DB7ED6F4-F439-4916-8DEF-6C041BD4E146}"/>
              </a:ext>
            </a:extLst>
          </p:cNvPr>
          <p:cNvPicPr>
            <a:picLocks noChangeAspect="1"/>
          </p:cNvPicPr>
          <p:nvPr/>
        </p:nvPicPr>
        <p:blipFill>
          <a:blip r:embed="rId2"/>
          <a:stretch>
            <a:fillRect/>
          </a:stretch>
        </p:blipFill>
        <p:spPr>
          <a:xfrm>
            <a:off x="684971" y="3963345"/>
            <a:ext cx="5194766" cy="2968438"/>
          </a:xfrm>
          <a:prstGeom prst="rect">
            <a:avLst/>
          </a:prstGeom>
        </p:spPr>
      </p:pic>
    </p:spTree>
    <p:extLst>
      <p:ext uri="{BB962C8B-B14F-4D97-AF65-F5344CB8AC3E}">
        <p14:creationId xmlns:p14="http://schemas.microsoft.com/office/powerpoint/2010/main" val="1393393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C603AC7-578A-4706-8DEB-34DD3B2D88DC}"/>
              </a:ext>
            </a:extLst>
          </p:cNvPr>
          <p:cNvPicPr>
            <a:picLocks noChangeAspect="1"/>
          </p:cNvPicPr>
          <p:nvPr/>
        </p:nvPicPr>
        <p:blipFill rotWithShape="1">
          <a:blip r:embed="rId2">
            <a:alphaModFix amt="40000"/>
          </a:blip>
          <a:srcRect/>
          <a:stretch/>
        </p:blipFill>
        <p:spPr>
          <a:xfrm flipV="1">
            <a:off x="0" y="-1"/>
            <a:ext cx="12192000" cy="6857997"/>
          </a:xfrm>
          <a:prstGeom prst="rect">
            <a:avLst/>
          </a:prstGeom>
        </p:spPr>
      </p:pic>
      <p:sp>
        <p:nvSpPr>
          <p:cNvPr id="2" name="Title 1">
            <a:extLst>
              <a:ext uri="{FF2B5EF4-FFF2-40B4-BE49-F238E27FC236}">
                <a16:creationId xmlns:a16="http://schemas.microsoft.com/office/drawing/2014/main" id="{11180770-48CB-42AF-8D84-D0244AD0632A}"/>
              </a:ext>
            </a:extLst>
          </p:cNvPr>
          <p:cNvSpPr>
            <a:spLocks noGrp="1"/>
          </p:cNvSpPr>
          <p:nvPr>
            <p:ph type="title"/>
          </p:nvPr>
        </p:nvSpPr>
        <p:spPr>
          <a:xfrm>
            <a:off x="526774" y="741913"/>
            <a:ext cx="10641356" cy="1013800"/>
          </a:xfrm>
        </p:spPr>
        <p:txBody>
          <a:bodyPr>
            <a:normAutofit/>
          </a:bodyPr>
          <a:lstStyle/>
          <a:p>
            <a:r>
              <a:rPr lang="en-US" sz="3200" kern="100" dirty="0">
                <a:solidFill>
                  <a:schemeClr val="tx1"/>
                </a:solidFill>
                <a:effectLst/>
                <a:ea typeface="NSimSun" panose="02010609030101010101" pitchFamily="49" charset="-122"/>
                <a:cs typeface="Mangal" panose="02040503050203030202" pitchFamily="18" charset="0"/>
              </a:rPr>
              <a:t>Medical Imaging Techniques</a:t>
            </a:r>
            <a:br>
              <a:rPr lang="en-IN" kern="100" dirty="0">
                <a:solidFill>
                  <a:schemeClr val="tx1"/>
                </a:solidFill>
                <a:effectLst/>
                <a:latin typeface="Liberation Serif"/>
                <a:ea typeface="NSimSun" panose="02010609030101010101" pitchFamily="49" charset="-122"/>
                <a:cs typeface="Mangal" panose="02040503050203030202" pitchFamily="18" charset="0"/>
              </a:rPr>
            </a:br>
            <a:endParaRPr lang="en-IN" dirty="0">
              <a:solidFill>
                <a:schemeClr val="tx1"/>
              </a:solidFill>
            </a:endParaRPr>
          </a:p>
        </p:txBody>
      </p:sp>
      <p:sp>
        <p:nvSpPr>
          <p:cNvPr id="3" name="Content Placeholder 2">
            <a:extLst>
              <a:ext uri="{FF2B5EF4-FFF2-40B4-BE49-F238E27FC236}">
                <a16:creationId xmlns:a16="http://schemas.microsoft.com/office/drawing/2014/main" id="{732C9822-129F-4706-B12F-CCEAE037D5C9}"/>
              </a:ext>
            </a:extLst>
          </p:cNvPr>
          <p:cNvSpPr>
            <a:spLocks noGrp="1"/>
          </p:cNvSpPr>
          <p:nvPr>
            <p:ph idx="1"/>
          </p:nvPr>
        </p:nvSpPr>
        <p:spPr>
          <a:xfrm>
            <a:off x="416560" y="1442720"/>
            <a:ext cx="11399520" cy="5130800"/>
          </a:xfrm>
        </p:spPr>
        <p:txBody>
          <a:bodyPr>
            <a:normAutofit/>
          </a:bodyPr>
          <a:lstStyle/>
          <a:p>
            <a:pPr marL="0" indent="0" algn="just">
              <a:lnSpc>
                <a:spcPct val="100000"/>
              </a:lnSpc>
              <a:buNone/>
            </a:pPr>
            <a:r>
              <a:rPr lang="en-US" sz="2000" b="1" u="sng" dirty="0"/>
              <a:t>X-RAY </a:t>
            </a:r>
            <a:r>
              <a:rPr lang="en-US" sz="2000" b="1" dirty="0"/>
              <a:t> : </a:t>
            </a:r>
            <a:r>
              <a:rPr lang="en-US" sz="2000" dirty="0">
                <a:effectLst/>
                <a:ea typeface="SimSun" panose="02010600030101010101" pitchFamily="2" charset="-122"/>
              </a:rPr>
              <a:t>X-ray is painless and quick imaging technique that produces the image of structure inside your body. The Imagine method that is used in X-Ray is called Ionizing Radiations. </a:t>
            </a:r>
          </a:p>
          <a:p>
            <a:pPr marL="0" indent="0" algn="just">
              <a:lnSpc>
                <a:spcPct val="100000"/>
              </a:lnSpc>
              <a:buNone/>
            </a:pPr>
            <a:r>
              <a:rPr lang="en-US" sz="2000" b="1" u="sng" dirty="0">
                <a:effectLst/>
                <a:ea typeface="SimSun" panose="02010600030101010101" pitchFamily="2" charset="-122"/>
              </a:rPr>
              <a:t>Computed tomography scan (CT scan) </a:t>
            </a:r>
            <a:r>
              <a:rPr lang="en-US" sz="2000" b="1" dirty="0">
                <a:effectLst/>
                <a:ea typeface="SimSun" panose="02010600030101010101" pitchFamily="2" charset="-122"/>
              </a:rPr>
              <a:t>: </a:t>
            </a:r>
            <a:r>
              <a:rPr lang="en-US" sz="2000" kern="100" dirty="0">
                <a:effectLst/>
                <a:ea typeface="NSimSun" panose="02010609030101010101" pitchFamily="49" charset="-122"/>
                <a:cs typeface="Mangal" panose="02040503050203030202" pitchFamily="18" charset="0"/>
              </a:rPr>
              <a:t>CT scan machine is a large doughnut-shaped machine and the patient is made to lie down flat on a bed that passes through the machine.</a:t>
            </a:r>
          </a:p>
          <a:p>
            <a:pPr marL="0" indent="0" algn="just">
              <a:lnSpc>
                <a:spcPct val="100000"/>
              </a:lnSpc>
              <a:buNone/>
            </a:pPr>
            <a:r>
              <a:rPr lang="en-US" sz="2000" b="1" u="sng" dirty="0">
                <a:effectLst/>
                <a:ea typeface="SimSun" panose="02010600030101010101" pitchFamily="2" charset="-122"/>
              </a:rPr>
              <a:t>Magnetic resonance imaging (</a:t>
            </a:r>
            <a:r>
              <a:rPr lang="en-US" sz="2000" b="1" i="1" u="sng" dirty="0">
                <a:effectLst/>
                <a:ea typeface="SimSun" panose="02010600030101010101" pitchFamily="2" charset="-122"/>
              </a:rPr>
              <a:t>MRI)</a:t>
            </a:r>
            <a:r>
              <a:rPr lang="en-US" sz="2000" b="1" i="1" u="sng" dirty="0">
                <a:ea typeface="SimSun" panose="02010600030101010101" pitchFamily="2" charset="-122"/>
              </a:rPr>
              <a:t> </a:t>
            </a:r>
            <a:r>
              <a:rPr lang="en-US" sz="2000" b="1" i="1" dirty="0">
                <a:ea typeface="SimSun" panose="02010600030101010101" pitchFamily="2" charset="-122"/>
              </a:rPr>
              <a:t>: </a:t>
            </a:r>
            <a:r>
              <a:rPr lang="en-US" sz="2000" kern="100" dirty="0">
                <a:effectLst/>
                <a:ea typeface="NSimSun" panose="02010609030101010101" pitchFamily="49" charset="-122"/>
                <a:cs typeface="Mangal" panose="02040503050203030202" pitchFamily="18" charset="0"/>
              </a:rPr>
              <a:t>In MRI patient is made lie on a bed that goes into the MRI machine. The magnets inside MRI machine create loud striking noises.</a:t>
            </a:r>
            <a:endParaRPr lang="en-US" sz="2000" b="1" dirty="0">
              <a:effectLst/>
              <a:ea typeface="SimSun" panose="02010600030101010101" pitchFamily="2" charset="-122"/>
            </a:endParaRPr>
          </a:p>
          <a:p>
            <a:pPr marL="0" indent="0" algn="just">
              <a:lnSpc>
                <a:spcPct val="100000"/>
              </a:lnSpc>
              <a:buNone/>
            </a:pPr>
            <a:r>
              <a:rPr lang="en-US" sz="2000" b="1" u="sng" dirty="0">
                <a:effectLst/>
                <a:ea typeface="SimSun" panose="02010600030101010101" pitchFamily="2" charset="-122"/>
              </a:rPr>
              <a:t>Ultrasound</a:t>
            </a:r>
            <a:r>
              <a:rPr lang="en-US" sz="2000" b="1" u="sng" dirty="0">
                <a:ea typeface="SimSun" panose="02010600030101010101" pitchFamily="2" charset="-122"/>
              </a:rPr>
              <a:t> </a:t>
            </a:r>
            <a:r>
              <a:rPr lang="en-US" sz="2000" b="1" i="1" dirty="0">
                <a:ea typeface="SimSun" panose="02010600030101010101" pitchFamily="2" charset="-122"/>
              </a:rPr>
              <a:t>: </a:t>
            </a:r>
            <a:r>
              <a:rPr lang="en-US" sz="2000" dirty="0">
                <a:effectLst/>
                <a:ea typeface="SimSun" panose="02010600030101010101" pitchFamily="2" charset="-122"/>
              </a:rPr>
              <a:t>The Ultrasound makes use of the sound waves to produce image of the inside of body. The sound waves that are used in ultrasound are of high frequency i.e. 20 kHz and higher to produce the image of organs and structures inside the body.</a:t>
            </a:r>
          </a:p>
          <a:p>
            <a:pPr marL="0" indent="0" algn="just">
              <a:lnSpc>
                <a:spcPct val="100000"/>
              </a:lnSpc>
              <a:buNone/>
            </a:pPr>
            <a:r>
              <a:rPr lang="en-US" sz="2000" b="1" u="sng" dirty="0">
                <a:effectLst/>
                <a:ea typeface="SimSun" panose="02010600030101010101" pitchFamily="2" charset="-122"/>
              </a:rPr>
              <a:t>Positron emission tomography scan (PET scan):</a:t>
            </a:r>
            <a:r>
              <a:rPr lang="en-US" sz="2000" b="1" i="1" u="sng" dirty="0">
                <a:effectLst/>
                <a:ea typeface="SimSun" panose="02010600030101010101" pitchFamily="2" charset="-122"/>
              </a:rPr>
              <a:t> </a:t>
            </a:r>
            <a:r>
              <a:rPr lang="en-US" sz="2000" dirty="0">
                <a:effectLst/>
                <a:ea typeface="SimSun" panose="02010600030101010101" pitchFamily="2" charset="-122"/>
              </a:rPr>
              <a:t>In PET scans radioactive drugs called FDG and a scanning machine is used to show the functioning of patient tissue and organs. In a PET scan, the patient is made to swallow or inject a radiotracer. Then the patient is made to lie on a bed that goes through the scanner.</a:t>
            </a:r>
          </a:p>
          <a:p>
            <a:pPr marL="0" indent="0">
              <a:lnSpc>
                <a:spcPct val="100000"/>
              </a:lnSpc>
              <a:buNone/>
            </a:pPr>
            <a:endParaRPr lang="en-IN" sz="1600" dirty="0"/>
          </a:p>
        </p:txBody>
      </p:sp>
    </p:spTree>
    <p:extLst>
      <p:ext uri="{BB962C8B-B14F-4D97-AF65-F5344CB8AC3E}">
        <p14:creationId xmlns:p14="http://schemas.microsoft.com/office/powerpoint/2010/main" val="151786584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DA929-C5FF-4E82-BF25-384C1F236E68}"/>
              </a:ext>
            </a:extLst>
          </p:cNvPr>
          <p:cNvSpPr>
            <a:spLocks noGrp="1"/>
          </p:cNvSpPr>
          <p:nvPr>
            <p:ph type="title"/>
          </p:nvPr>
        </p:nvSpPr>
        <p:spPr/>
        <p:txBody>
          <a:bodyPr>
            <a:normAutofit/>
          </a:bodyPr>
          <a:lstStyle/>
          <a:p>
            <a:r>
              <a:rPr lang="en-IN" sz="3200" dirty="0"/>
              <a:t> METHODOLOGY ADOPTED</a:t>
            </a:r>
          </a:p>
        </p:txBody>
      </p:sp>
      <p:sp>
        <p:nvSpPr>
          <p:cNvPr id="3" name="Content Placeholder 2">
            <a:extLst>
              <a:ext uri="{FF2B5EF4-FFF2-40B4-BE49-F238E27FC236}">
                <a16:creationId xmlns:a16="http://schemas.microsoft.com/office/drawing/2014/main" id="{2FD2638F-F22C-4EB9-8EA8-87925B0479A4}"/>
              </a:ext>
            </a:extLst>
          </p:cNvPr>
          <p:cNvSpPr>
            <a:spLocks noGrp="1"/>
          </p:cNvSpPr>
          <p:nvPr>
            <p:ph idx="1"/>
          </p:nvPr>
        </p:nvSpPr>
        <p:spPr/>
        <p:txBody>
          <a:bodyPr>
            <a:normAutofit lnSpcReduction="10000"/>
          </a:bodyPr>
          <a:lstStyle/>
          <a:p>
            <a:pPr algn="just"/>
            <a:r>
              <a:rPr lang="en-US" sz="2000" dirty="0"/>
              <a:t>The methodology focuses to obtain a more accurate result. Firstly, the CT scan input image through the pre-processing method. It is done by first converting the input image to a grayscale image. After converting the image, we used various filters such Sobel filter , gabor  filter and gaussian filter.</a:t>
            </a:r>
          </a:p>
          <a:p>
            <a:r>
              <a:rPr lang="en-IN" sz="2000" dirty="0"/>
              <a:t>In General methodology they are following four principle steps :</a:t>
            </a:r>
          </a:p>
          <a:p>
            <a:pPr marL="342900" indent="-342900">
              <a:buFont typeface="+mj-lt"/>
              <a:buAutoNum type="arabicPeriod"/>
            </a:pPr>
            <a:r>
              <a:rPr lang="en-IN" sz="2000" dirty="0"/>
              <a:t>Image </a:t>
            </a:r>
            <a:r>
              <a:rPr lang="en-IN" sz="2000" dirty="0" err="1"/>
              <a:t>Preprocessing</a:t>
            </a:r>
            <a:endParaRPr lang="en-IN" sz="2000" dirty="0"/>
          </a:p>
          <a:p>
            <a:pPr marL="342900" indent="-342900">
              <a:buFont typeface="+mj-lt"/>
              <a:buAutoNum type="arabicPeriod"/>
            </a:pPr>
            <a:r>
              <a:rPr lang="en-IN" sz="2000" dirty="0"/>
              <a:t>Image Segmentation</a:t>
            </a:r>
          </a:p>
          <a:p>
            <a:pPr marL="342900" indent="-342900">
              <a:buFont typeface="+mj-lt"/>
              <a:buAutoNum type="arabicPeriod"/>
            </a:pPr>
            <a:r>
              <a:rPr lang="en-IN" sz="2000" dirty="0"/>
              <a:t>Feature Extraction</a:t>
            </a:r>
          </a:p>
          <a:p>
            <a:pPr marL="342900" indent="-342900">
              <a:buFont typeface="+mj-lt"/>
              <a:buAutoNum type="arabicPeriod"/>
            </a:pPr>
            <a:r>
              <a:rPr lang="en-IN" sz="2000" dirty="0"/>
              <a:t>Classification</a:t>
            </a:r>
            <a:endParaRPr lang="en-US" dirty="0"/>
          </a:p>
        </p:txBody>
      </p:sp>
    </p:spTree>
    <p:extLst>
      <p:ext uri="{BB962C8B-B14F-4D97-AF65-F5344CB8AC3E}">
        <p14:creationId xmlns:p14="http://schemas.microsoft.com/office/powerpoint/2010/main" val="3983394331"/>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3242A4-1E6A-4E02-809C-4A24066EC01D}">
  <ds:schemaRefs>
    <ds:schemaRef ds:uri="http://schemas.microsoft.com/sharepoint/v3/contenttype/forms"/>
  </ds:schemaRefs>
</ds:datastoreItem>
</file>

<file path=customXml/itemProps2.xml><?xml version="1.0" encoding="utf-8"?>
<ds:datastoreItem xmlns:ds="http://schemas.openxmlformats.org/officeDocument/2006/customXml" ds:itemID="{FBD2D995-20F0-4C14-BF62-1248AB4B484D}">
  <ds:schemaRefs>
    <ds:schemaRef ds:uri="16c05727-aa75-4e4a-9b5f-8a80a1165891"/>
    <ds:schemaRef ds:uri="71af3243-3dd4-4a8d-8c0d-dd76da1f02a5"/>
    <ds:schemaRef ds:uri="http://purl.org/dc/terms/"/>
    <ds:schemaRef ds:uri="http://schemas.openxmlformats.org/package/2006/metadata/core-properties"/>
    <ds:schemaRef ds:uri="http://www.w3.org/XML/1998/namespace"/>
    <ds:schemaRef ds:uri="http://schemas.microsoft.com/office/2006/documentManagement/types"/>
    <ds:schemaRef ds:uri="http://purl.org/dc/dcmitype/"/>
    <ds:schemaRef ds:uri="http://schemas.microsoft.com/office/infopath/2007/PartnerControl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1109</TotalTime>
  <Words>2273</Words>
  <Application>Microsoft Office PowerPoint</Application>
  <PresentationFormat>Widescreen</PresentationFormat>
  <Paragraphs>218</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Algerian</vt:lpstr>
      <vt:lpstr>Franklin Gothic Book</vt:lpstr>
      <vt:lpstr>Franklin Gothic Demi</vt:lpstr>
      <vt:lpstr>Liberation Serif</vt:lpstr>
      <vt:lpstr>Noto Sans</vt:lpstr>
      <vt:lpstr>Symbol</vt:lpstr>
      <vt:lpstr>Times New Roman</vt:lpstr>
      <vt:lpstr>Wingdings</vt:lpstr>
      <vt:lpstr>Wingdings 2</vt:lpstr>
      <vt:lpstr>DividendVTI</vt:lpstr>
      <vt:lpstr>                                                                     MOARADABAD INSTITUTE OF TECHNOLOGY                                         PRESENTED BY                                                                                 project guide AMOL JAIN (B.Tech 4th year)                                                     Sanjeev gupta BHASKAR SAINI (b.tech 4th year) HAMMAD HUSSAIN (b.tech 4th year) CHANDRVEER SINGH (b.tech 4th year)   </vt:lpstr>
      <vt:lpstr>CONTENTS</vt:lpstr>
      <vt:lpstr>cancer</vt:lpstr>
      <vt:lpstr>TYPES OF CANCER</vt:lpstr>
      <vt:lpstr>Lung cancer</vt:lpstr>
      <vt:lpstr>LUNG ANATOMY</vt:lpstr>
      <vt:lpstr>STAGES IN LUNG CANCER</vt:lpstr>
      <vt:lpstr>Medical Imaging Techniques </vt:lpstr>
      <vt:lpstr> METHODOLOGY ADOPTED</vt:lpstr>
      <vt:lpstr>literature review </vt:lpstr>
      <vt:lpstr>PowerPoint Presentation</vt:lpstr>
      <vt:lpstr>PowerPoint Presentation</vt:lpstr>
      <vt:lpstr>PowerPoint Presentation</vt:lpstr>
      <vt:lpstr>conclusion</vt:lpstr>
      <vt:lpstr>FUTURE SCOPE</vt:lpstr>
      <vt:lpstr>drawback</vt:lpstr>
      <vt:lpstr>                                              DEMO OF THE PROJECT             input image                                                                     pre-processing  </vt:lpstr>
      <vt:lpstr>      Segmentation                                              filtered image</vt:lpstr>
      <vt:lpstr>      Dilated                                                           image filling</vt:lpstr>
      <vt:lpstr>       Feature extraction                   neuro fuzzy classifier</vt:lpstr>
      <vt:lpstr>  REFRENCES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Lung cancer detection using marker controlledwatershed </dc:title>
  <dc:creator> </dc:creator>
  <cp:lastModifiedBy> </cp:lastModifiedBy>
  <cp:revision>6</cp:revision>
  <dcterms:created xsi:type="dcterms:W3CDTF">2021-10-03T14:23:05Z</dcterms:created>
  <dcterms:modified xsi:type="dcterms:W3CDTF">2022-05-28T09:09:17Z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